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61" r:id="rId4"/>
    <p:sldId id="267" r:id="rId5"/>
    <p:sldId id="258" r:id="rId6"/>
    <p:sldId id="269" r:id="rId7"/>
    <p:sldId id="259" r:id="rId8"/>
    <p:sldId id="260" r:id="rId9"/>
    <p:sldId id="270" r:id="rId10"/>
    <p:sldId id="262" r:id="rId11"/>
    <p:sldId id="263" r:id="rId12"/>
    <p:sldId id="264" r:id="rId13"/>
    <p:sldId id="265" r:id="rId14"/>
    <p:sldId id="266" r:id="rId15"/>
    <p:sldId id="276" r:id="rId16"/>
    <p:sldId id="268" r:id="rId17"/>
    <p:sldId id="271" r:id="rId18"/>
    <p:sldId id="272" r:id="rId19"/>
    <p:sldId id="273"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434" autoAdjust="0"/>
  </p:normalViewPr>
  <p:slideViewPr>
    <p:cSldViewPr snapToGrid="0">
      <p:cViewPr varScale="1">
        <p:scale>
          <a:sx n="55" d="100"/>
          <a:sy n="55" d="100"/>
        </p:scale>
        <p:origin x="10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A3ED04-34FC-4E17-9D25-7D1B28A7AA32}" type="datetimeFigureOut">
              <a:rPr lang="zh-TW" altLang="en-US" smtClean="0"/>
              <a:t>2018/1/15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B3E92-6E08-4AF6-BEC2-7C4AD437F4F8}" type="slidenum">
              <a:rPr lang="zh-TW" altLang="en-US" smtClean="0"/>
              <a:t>‹#›</a:t>
            </a:fld>
            <a:endParaRPr lang="zh-TW" altLang="en-US"/>
          </a:p>
        </p:txBody>
      </p:sp>
    </p:spTree>
    <p:extLst>
      <p:ext uri="{BB962C8B-B14F-4D97-AF65-F5344CB8AC3E}">
        <p14:creationId xmlns:p14="http://schemas.microsoft.com/office/powerpoint/2010/main" val="621832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abs/1603.08155"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我們實作的</a:t>
            </a:r>
            <a:r>
              <a:rPr lang="en-US" altLang="zh-TW" dirty="0" smtClean="0"/>
              <a:t>paper</a:t>
            </a:r>
            <a:r>
              <a:rPr lang="zh-TW" altLang="en-US" dirty="0" smtClean="0"/>
              <a:t>主要是參考這兩篇，助教推薦的</a:t>
            </a:r>
            <a:r>
              <a:rPr lang="en-US" altLang="zh-TW" dirty="0" smtClean="0"/>
              <a:t>”Color transfer between images”</a:t>
            </a:r>
            <a:r>
              <a:rPr lang="zh-TW" altLang="en-US" dirty="0" smtClean="0"/>
              <a:t>和另一篇</a:t>
            </a:r>
            <a:r>
              <a:rPr lang="en-US" altLang="zh-TW" dirty="0" smtClean="0"/>
              <a:t>2006 CVPR</a:t>
            </a:r>
            <a:r>
              <a:rPr lang="zh-TW" altLang="en-US" dirty="0" smtClean="0"/>
              <a:t>的</a:t>
            </a:r>
            <a:r>
              <a:rPr lang="en-US" altLang="zh-TW" dirty="0" smtClean="0"/>
              <a:t>“Color</a:t>
            </a:r>
            <a:r>
              <a:rPr lang="zh-TW" altLang="en-US" dirty="0" smtClean="0"/>
              <a:t> </a:t>
            </a:r>
            <a:r>
              <a:rPr lang="en-US" altLang="zh-TW" dirty="0" smtClean="0"/>
              <a:t>Transfer</a:t>
            </a:r>
            <a:r>
              <a:rPr lang="zh-TW" altLang="en-US" dirty="0" smtClean="0"/>
              <a:t> </a:t>
            </a:r>
            <a:r>
              <a:rPr lang="en-US" altLang="zh-TW" dirty="0" smtClean="0"/>
              <a:t>in correlated color space”</a:t>
            </a:r>
            <a:r>
              <a:rPr lang="zh-TW" altLang="en-US" dirty="0" smtClean="0"/>
              <a:t>以及</a:t>
            </a:r>
            <a:r>
              <a:rPr lang="en-US" altLang="zh-TW" b="1" dirty="0" smtClean="0">
                <a:hlinkClick r:id="rId3"/>
              </a:rPr>
              <a:t>Perceptual Losses for Real-Time Style Transfer and Super-Resolution</a:t>
            </a:r>
            <a:r>
              <a:rPr lang="zh-TW" altLang="en-US" b="1" dirty="0" smtClean="0"/>
              <a:t>。</a:t>
            </a:r>
            <a:r>
              <a:rPr lang="zh-TW" altLang="zh-TW" sz="1200" kern="1200" dirty="0" smtClean="0">
                <a:solidFill>
                  <a:schemeClr val="tx1"/>
                </a:solidFill>
                <a:effectLst/>
                <a:latin typeface="+mn-lt"/>
                <a:ea typeface="+mn-ea"/>
                <a:cs typeface="+mn-cs"/>
              </a:rPr>
              <a:t>然後我們也有試著抓網路上的</a:t>
            </a:r>
            <a:r>
              <a:rPr lang="en-US" altLang="zh-TW" sz="1200" kern="1200" dirty="0" smtClean="0">
                <a:solidFill>
                  <a:schemeClr val="tx1"/>
                </a:solidFill>
                <a:effectLst/>
                <a:latin typeface="+mn-lt"/>
                <a:ea typeface="+mn-ea"/>
                <a:cs typeface="+mn-cs"/>
              </a:rPr>
              <a:t>Neural Style</a:t>
            </a:r>
            <a:r>
              <a:rPr lang="zh-TW" altLang="zh-TW" sz="1200" kern="1200" dirty="0" smtClean="0">
                <a:solidFill>
                  <a:schemeClr val="tx1"/>
                </a:solidFill>
                <a:effectLst/>
                <a:latin typeface="+mn-lt"/>
                <a:ea typeface="+mn-ea"/>
                <a:cs typeface="+mn-cs"/>
              </a:rPr>
              <a:t>來修改用</a:t>
            </a:r>
            <a:r>
              <a:rPr lang="en-US" altLang="zh-TW" sz="1200" kern="1200" dirty="0" smtClean="0">
                <a:solidFill>
                  <a:schemeClr val="tx1"/>
                </a:solidFill>
                <a:effectLst/>
                <a:latin typeface="+mn-lt"/>
                <a:ea typeface="+mn-ea"/>
                <a:cs typeface="+mn-cs"/>
              </a:rPr>
              <a:t>deep learning</a:t>
            </a:r>
            <a:r>
              <a:rPr lang="zh-TW" altLang="zh-TW" sz="1200" kern="1200" dirty="0" smtClean="0">
                <a:solidFill>
                  <a:schemeClr val="tx1"/>
                </a:solidFill>
                <a:effectLst/>
                <a:latin typeface="+mn-lt"/>
                <a:ea typeface="+mn-ea"/>
                <a:cs typeface="+mn-cs"/>
              </a:rPr>
              <a:t>跑一下。</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2</a:t>
            </a:fld>
            <a:endParaRPr lang="zh-TW" altLang="en-US"/>
          </a:p>
        </p:txBody>
      </p:sp>
    </p:spTree>
    <p:extLst>
      <p:ext uri="{BB962C8B-B14F-4D97-AF65-F5344CB8AC3E}">
        <p14:creationId xmlns:p14="http://schemas.microsoft.com/office/powerpoint/2010/main" val="3086887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左邊這是原圖輸出的結果，可以看到有很明顯的塊狀雜訊，如果直接用</a:t>
            </a:r>
            <a:r>
              <a:rPr lang="en-US" altLang="zh-TW" dirty="0" smtClean="0"/>
              <a:t>Gaussian</a:t>
            </a:r>
            <a:r>
              <a:rPr lang="zh-TW" altLang="en-US" dirty="0" smtClean="0"/>
              <a:t>來做的話圖片可能會整個糊掉。</a:t>
            </a:r>
            <a:endParaRPr lang="en-US" altLang="zh-TW" dirty="0" smtClean="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11</a:t>
            </a:fld>
            <a:endParaRPr lang="zh-TW" altLang="en-US"/>
          </a:p>
        </p:txBody>
      </p:sp>
    </p:spTree>
    <p:extLst>
      <p:ext uri="{BB962C8B-B14F-4D97-AF65-F5344CB8AC3E}">
        <p14:creationId xmlns:p14="http://schemas.microsoft.com/office/powerpoint/2010/main" val="531568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用一般的</a:t>
            </a:r>
            <a:r>
              <a:rPr lang="en-US" altLang="zh-TW" dirty="0" smtClean="0"/>
              <a:t>edge-preserving filter</a:t>
            </a:r>
            <a:r>
              <a:rPr lang="zh-TW" altLang="en-US" dirty="0" smtClean="0"/>
              <a:t>做的話可以看到左圖其實在雲朵的邊緣處其實有一些沒有很自然的邊界色彩差。但是如果我們用</a:t>
            </a:r>
            <a:r>
              <a:rPr lang="en-US" altLang="zh-TW" dirty="0" smtClean="0"/>
              <a:t>guided filter</a:t>
            </a:r>
            <a:r>
              <a:rPr lang="zh-TW" altLang="en-US" dirty="0" smtClean="0"/>
              <a:t>，把轉換前的</a:t>
            </a:r>
            <a:r>
              <a:rPr lang="en-US" altLang="zh-TW" dirty="0" smtClean="0"/>
              <a:t>source</a:t>
            </a:r>
            <a:r>
              <a:rPr lang="zh-TW" altLang="en-US" dirty="0" smtClean="0"/>
              <a:t>當作</a:t>
            </a:r>
            <a:r>
              <a:rPr lang="en-US" altLang="zh-TW" dirty="0" smtClean="0"/>
              <a:t>guided</a:t>
            </a:r>
            <a:r>
              <a:rPr lang="zh-TW" altLang="en-US" dirty="0" smtClean="0"/>
              <a:t> </a:t>
            </a:r>
            <a:r>
              <a:rPr lang="en-US" altLang="zh-TW" dirty="0" smtClean="0"/>
              <a:t>image</a:t>
            </a:r>
            <a:r>
              <a:rPr lang="zh-TW" altLang="en-US" dirty="0" smtClean="0"/>
              <a:t>來處理的話可以看到可以有不錯的效果。</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12</a:t>
            </a:fld>
            <a:endParaRPr lang="zh-TW" altLang="en-US"/>
          </a:p>
        </p:txBody>
      </p:sp>
    </p:spTree>
    <p:extLst>
      <p:ext uri="{BB962C8B-B14F-4D97-AF65-F5344CB8AC3E}">
        <p14:creationId xmlns:p14="http://schemas.microsoft.com/office/powerpoint/2010/main" val="928155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最後就是對於結果我們會做</a:t>
            </a:r>
            <a:r>
              <a:rPr lang="en-US" altLang="zh-TW" dirty="0" smtClean="0"/>
              <a:t>histogram</a:t>
            </a:r>
            <a:r>
              <a:rPr lang="en-US" altLang="zh-TW" baseline="0" dirty="0" smtClean="0"/>
              <a:t> equalization</a:t>
            </a:r>
            <a:r>
              <a:rPr lang="zh-TW" altLang="en-US" baseline="0" dirty="0" smtClean="0"/>
              <a:t>來加大畫面的對比。但是對於彩圖我們是不能直接像灰階圖一樣</a:t>
            </a:r>
            <a:r>
              <a:rPr lang="en-US" altLang="zh-TW" baseline="0" dirty="0" err="1" smtClean="0"/>
              <a:t>rgb</a:t>
            </a:r>
            <a:r>
              <a:rPr lang="zh-TW" altLang="en-US" baseline="0" dirty="0" smtClean="0"/>
              <a:t>分開來</a:t>
            </a:r>
            <a:r>
              <a:rPr lang="en-US" altLang="zh-TW" baseline="0" dirty="0" smtClean="0"/>
              <a:t>equalize</a:t>
            </a:r>
            <a:r>
              <a:rPr lang="zh-TW" altLang="en-US" baseline="0" dirty="0" smtClean="0"/>
              <a:t>，因為</a:t>
            </a:r>
            <a:r>
              <a:rPr lang="en-US" altLang="zh-TW" baseline="0" dirty="0" smtClean="0"/>
              <a:t>histogram equalization</a:t>
            </a:r>
            <a:r>
              <a:rPr lang="zh-TW" altLang="en-US" baseline="0" dirty="0" smtClean="0"/>
              <a:t>是一個非線性的操作。所以我們的做法是把圖片轉到</a:t>
            </a:r>
            <a:r>
              <a:rPr lang="en-US" altLang="zh-TW" baseline="0" dirty="0" err="1" smtClean="0"/>
              <a:t>hsv</a:t>
            </a:r>
            <a:r>
              <a:rPr lang="zh-TW" altLang="en-US" baseline="0" dirty="0" smtClean="0"/>
              <a:t>之後只對</a:t>
            </a:r>
            <a:r>
              <a:rPr lang="en-US" altLang="zh-TW" baseline="0" dirty="0" smtClean="0"/>
              <a:t>value</a:t>
            </a:r>
            <a:r>
              <a:rPr lang="zh-TW" altLang="en-US" baseline="0" dirty="0" smtClean="0"/>
              <a:t>這個</a:t>
            </a:r>
            <a:r>
              <a:rPr lang="en-US" altLang="zh-TW" baseline="0" dirty="0" smtClean="0"/>
              <a:t>channel</a:t>
            </a:r>
            <a:r>
              <a:rPr lang="zh-TW" altLang="en-US" baseline="0" dirty="0" smtClean="0"/>
              <a:t>做</a:t>
            </a:r>
            <a:r>
              <a:rPr lang="en-US" altLang="zh-TW" baseline="0" dirty="0" smtClean="0"/>
              <a:t>histogram</a:t>
            </a:r>
            <a:r>
              <a:rPr lang="zh-TW" altLang="en-US" baseline="0" dirty="0" smtClean="0"/>
              <a:t> </a:t>
            </a:r>
            <a:r>
              <a:rPr lang="en-US" altLang="zh-TW" baseline="0" dirty="0" smtClean="0"/>
              <a:t>equalization</a:t>
            </a:r>
            <a:r>
              <a:rPr lang="zh-TW" altLang="en-US" baseline="0" dirty="0" smtClean="0"/>
              <a:t>再轉回</a:t>
            </a:r>
            <a:r>
              <a:rPr lang="en-US" altLang="zh-TW" baseline="0" dirty="0" err="1" smtClean="0"/>
              <a:t>rgb</a:t>
            </a:r>
            <a:r>
              <a:rPr lang="zh-TW" altLang="en-US" baseline="0" dirty="0" smtClean="0"/>
              <a:t>。</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13</a:t>
            </a:fld>
            <a:endParaRPr lang="zh-TW" altLang="en-US"/>
          </a:p>
        </p:txBody>
      </p:sp>
    </p:spTree>
    <p:extLst>
      <p:ext uri="{BB962C8B-B14F-4D97-AF65-F5344CB8AC3E}">
        <p14:creationId xmlns:p14="http://schemas.microsoft.com/office/powerpoint/2010/main" val="2737446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這是做</a:t>
            </a:r>
            <a:r>
              <a:rPr lang="en-US" altLang="zh-TW" dirty="0" err="1" smtClean="0"/>
              <a:t>hsv</a:t>
            </a:r>
            <a:r>
              <a:rPr lang="zh-TW" altLang="en-US" dirty="0" smtClean="0"/>
              <a:t> </a:t>
            </a:r>
            <a:r>
              <a:rPr lang="en-US" altLang="zh-TW" dirty="0" smtClean="0"/>
              <a:t>histogram</a:t>
            </a:r>
            <a:r>
              <a:rPr lang="zh-TW" altLang="en-US" dirty="0" smtClean="0"/>
              <a:t> </a:t>
            </a:r>
            <a:r>
              <a:rPr lang="en-US" altLang="zh-TW" dirty="0" err="1" smtClean="0"/>
              <a:t>equalizze</a:t>
            </a:r>
            <a:r>
              <a:rPr lang="zh-TW" altLang="en-US" dirty="0" smtClean="0"/>
              <a:t>的前後對比圖。</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14</a:t>
            </a:fld>
            <a:endParaRPr lang="zh-TW" altLang="en-US"/>
          </a:p>
        </p:txBody>
      </p:sp>
    </p:spTree>
    <p:extLst>
      <p:ext uri="{BB962C8B-B14F-4D97-AF65-F5344CB8AC3E}">
        <p14:creationId xmlns:p14="http://schemas.microsoft.com/office/powerpoint/2010/main" val="144670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最後提一下我們也有找了一些網路上關於</a:t>
            </a:r>
            <a:r>
              <a:rPr lang="en-US" altLang="zh-TW" dirty="0" smtClean="0"/>
              <a:t>neural</a:t>
            </a:r>
            <a:r>
              <a:rPr lang="zh-TW" altLang="en-US" dirty="0" smtClean="0"/>
              <a:t> </a:t>
            </a:r>
            <a:r>
              <a:rPr lang="en-US" altLang="zh-TW" dirty="0" smtClean="0"/>
              <a:t>style</a:t>
            </a:r>
            <a:r>
              <a:rPr lang="zh-TW" altLang="en-US" dirty="0" smtClean="0"/>
              <a:t> </a:t>
            </a:r>
            <a:r>
              <a:rPr lang="en-US" altLang="zh-TW" dirty="0" smtClean="0"/>
              <a:t>transfer</a:t>
            </a:r>
            <a:r>
              <a:rPr lang="zh-TW" altLang="en-US" dirty="0" smtClean="0"/>
              <a:t>的</a:t>
            </a:r>
            <a:r>
              <a:rPr lang="en-US" altLang="zh-TW" dirty="0" smtClean="0"/>
              <a:t>code</a:t>
            </a:r>
            <a:r>
              <a:rPr lang="zh-TW" altLang="en-US" dirty="0" smtClean="0"/>
              <a:t>來稍微修改然後跑跑看，我們直接用名畫當成</a:t>
            </a:r>
            <a:r>
              <a:rPr lang="en-US" altLang="zh-TW" dirty="0" smtClean="0"/>
              <a:t>style</a:t>
            </a:r>
            <a:r>
              <a:rPr lang="zh-TW" altLang="en-US" dirty="0" smtClean="0"/>
              <a:t>來</a:t>
            </a:r>
            <a:r>
              <a:rPr lang="en-US" altLang="zh-TW" dirty="0" smtClean="0"/>
              <a:t>transfer</a:t>
            </a:r>
            <a:r>
              <a:rPr lang="zh-TW" altLang="en-US" dirty="0" smtClean="0"/>
              <a:t>，雖然結果好像有點怪怪的</a:t>
            </a:r>
            <a:r>
              <a:rPr lang="en-US" altLang="zh-TW" dirty="0" smtClean="0"/>
              <a:t>train</a:t>
            </a:r>
            <a:r>
              <a:rPr lang="zh-TW" altLang="en-US" dirty="0" smtClean="0"/>
              <a:t>不太起來，不過看起來還是滿有趣。</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15</a:t>
            </a:fld>
            <a:endParaRPr lang="zh-TW" altLang="en-US"/>
          </a:p>
        </p:txBody>
      </p:sp>
    </p:spTree>
    <p:extLst>
      <p:ext uri="{BB962C8B-B14F-4D97-AF65-F5344CB8AC3E}">
        <p14:creationId xmlns:p14="http://schemas.microsoft.com/office/powerpoint/2010/main" val="3785832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20</a:t>
            </a:fld>
            <a:endParaRPr lang="zh-TW" altLang="en-US"/>
          </a:p>
        </p:txBody>
      </p:sp>
    </p:spTree>
    <p:extLst>
      <p:ext uri="{BB962C8B-B14F-4D97-AF65-F5344CB8AC3E}">
        <p14:creationId xmlns:p14="http://schemas.microsoft.com/office/powerpoint/2010/main" val="228451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結果的比較上，我們可以發現兩篇</a:t>
            </a:r>
            <a:r>
              <a:rPr lang="en-US" altLang="zh-TW" dirty="0" smtClean="0"/>
              <a:t>paper</a:t>
            </a:r>
            <a:r>
              <a:rPr lang="zh-TW" altLang="en-US" dirty="0" smtClean="0"/>
              <a:t>相比起來，第一篇整體ˇ畫面的色調比較豐富，但是第二篇整體的顏色和畫面整體是較和諧，這部份可能是因為第一篇是在</a:t>
            </a:r>
            <a:r>
              <a:rPr lang="en-US" altLang="zh-TW" dirty="0" smtClean="0"/>
              <a:t>Uncorrelated</a:t>
            </a:r>
            <a:r>
              <a:rPr lang="zh-TW" altLang="en-US" dirty="0" smtClean="0"/>
              <a:t>的</a:t>
            </a:r>
            <a:r>
              <a:rPr lang="en-US" altLang="zh-TW" dirty="0" smtClean="0"/>
              <a:t>space</a:t>
            </a:r>
            <a:r>
              <a:rPr lang="zh-TW" altLang="en-US" dirty="0" smtClean="0"/>
              <a:t>中做操作，而第二篇是直接在</a:t>
            </a:r>
            <a:r>
              <a:rPr lang="en-US" altLang="zh-TW" dirty="0" smtClean="0"/>
              <a:t>correlated</a:t>
            </a:r>
            <a:r>
              <a:rPr lang="zh-TW" altLang="en-US" dirty="0" smtClean="0"/>
              <a:t>的</a:t>
            </a:r>
            <a:r>
              <a:rPr lang="en-US" altLang="zh-TW" dirty="0" smtClean="0"/>
              <a:t>RGB</a:t>
            </a:r>
            <a:r>
              <a:rPr lang="zh-TW" altLang="en-US" dirty="0" smtClean="0"/>
              <a:t> </a:t>
            </a:r>
            <a:r>
              <a:rPr lang="en-US" altLang="zh-TW" dirty="0" smtClean="0"/>
              <a:t>Space</a:t>
            </a:r>
            <a:r>
              <a:rPr lang="zh-TW" altLang="en-US" dirty="0" smtClean="0"/>
              <a:t>做操作，因此第二篇會讓整個畫面的色調比較一致。</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21</a:t>
            </a:fld>
            <a:endParaRPr lang="zh-TW" altLang="en-US"/>
          </a:p>
        </p:txBody>
      </p:sp>
    </p:spTree>
    <p:extLst>
      <p:ext uri="{BB962C8B-B14F-4D97-AF65-F5344CB8AC3E}">
        <p14:creationId xmlns:p14="http://schemas.microsoft.com/office/powerpoint/2010/main" val="283639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這邊我介紹一下我們的系統流程。首先我們會先製作一張</a:t>
            </a:r>
            <a:r>
              <a:rPr lang="en-US" altLang="zh-TW" dirty="0" smtClean="0"/>
              <a:t>swatch</a:t>
            </a:r>
            <a:r>
              <a:rPr lang="zh-TW" altLang="en-US" dirty="0" smtClean="0"/>
              <a:t>的</a:t>
            </a:r>
            <a:r>
              <a:rPr lang="en-US" altLang="zh-TW" dirty="0" smtClean="0"/>
              <a:t>mask</a:t>
            </a:r>
            <a:r>
              <a:rPr lang="zh-TW" altLang="en-US" dirty="0" smtClean="0"/>
              <a:t> </a:t>
            </a:r>
            <a:r>
              <a:rPr lang="en-US" altLang="zh-TW" dirty="0" smtClean="0"/>
              <a:t>image</a:t>
            </a:r>
            <a:r>
              <a:rPr lang="zh-TW" altLang="en-US" dirty="0" smtClean="0"/>
              <a:t>，把天空影片干擾的前景</a:t>
            </a:r>
            <a:r>
              <a:rPr lang="en-US" altLang="zh-TW" dirty="0" smtClean="0"/>
              <a:t>mask</a:t>
            </a:r>
            <a:r>
              <a:rPr lang="zh-TW" altLang="en-US" dirty="0" smtClean="0"/>
              <a:t>掉，然後執行轉換的核心演算法，接著用</a:t>
            </a:r>
            <a:r>
              <a:rPr lang="en-US" altLang="zh-TW" dirty="0" smtClean="0"/>
              <a:t>guided</a:t>
            </a:r>
            <a:r>
              <a:rPr lang="zh-TW" altLang="en-US" dirty="0" smtClean="0"/>
              <a:t> </a:t>
            </a:r>
            <a:r>
              <a:rPr lang="en-US" altLang="zh-TW" dirty="0" smtClean="0"/>
              <a:t>filter</a:t>
            </a:r>
            <a:r>
              <a:rPr lang="zh-TW" altLang="en-US" dirty="0" smtClean="0"/>
              <a:t>做</a:t>
            </a:r>
            <a:r>
              <a:rPr lang="en-US" altLang="zh-TW" dirty="0" smtClean="0"/>
              <a:t>post</a:t>
            </a:r>
            <a:r>
              <a:rPr lang="zh-TW" altLang="en-US" dirty="0" smtClean="0"/>
              <a:t> </a:t>
            </a:r>
            <a:r>
              <a:rPr lang="en-US" altLang="zh-TW" dirty="0" smtClean="0"/>
              <a:t>processing</a:t>
            </a:r>
            <a:r>
              <a:rPr lang="zh-TW" altLang="en-US" dirty="0" smtClean="0"/>
              <a:t>，然後對於第二篇方法的結果會再進行</a:t>
            </a:r>
            <a:r>
              <a:rPr lang="en-US" altLang="zh-TW" dirty="0" smtClean="0"/>
              <a:t>HSV SPACE</a:t>
            </a:r>
            <a:r>
              <a:rPr lang="zh-TW" altLang="en-US" dirty="0" smtClean="0"/>
              <a:t>的</a:t>
            </a:r>
            <a:r>
              <a:rPr lang="en-US" altLang="zh-TW" dirty="0" smtClean="0"/>
              <a:t>histogram</a:t>
            </a:r>
            <a:r>
              <a:rPr lang="zh-TW" altLang="en-US" dirty="0" smtClean="0"/>
              <a:t> </a:t>
            </a:r>
            <a:r>
              <a:rPr lang="en-US" altLang="zh-TW" dirty="0" smtClean="0"/>
              <a:t>equalization</a:t>
            </a:r>
            <a:r>
              <a:rPr lang="zh-TW" altLang="en-US" dirty="0" smtClean="0"/>
              <a:t>。實作上因為這幾篇</a:t>
            </a:r>
            <a:r>
              <a:rPr lang="en-US" altLang="zh-TW" dirty="0" smtClean="0"/>
              <a:t>paper</a:t>
            </a:r>
            <a:r>
              <a:rPr lang="zh-TW" altLang="en-US" dirty="0" smtClean="0"/>
              <a:t>其實都算是相對好實作的，所以全部都是只用</a:t>
            </a:r>
            <a:r>
              <a:rPr lang="en-US" altLang="zh-TW" dirty="0" smtClean="0"/>
              <a:t>native</a:t>
            </a:r>
            <a:r>
              <a:rPr lang="zh-TW" altLang="en-US" dirty="0" smtClean="0"/>
              <a:t> </a:t>
            </a:r>
            <a:r>
              <a:rPr lang="en-US" altLang="zh-TW" dirty="0" err="1" smtClean="0"/>
              <a:t>matlab</a:t>
            </a:r>
            <a:r>
              <a:rPr lang="zh-TW" altLang="en-US" dirty="0" smtClean="0"/>
              <a:t>而沒再去找其他網路上的</a:t>
            </a:r>
            <a:r>
              <a:rPr lang="en-US" altLang="zh-TW" dirty="0" smtClean="0"/>
              <a:t>library</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3</a:t>
            </a:fld>
            <a:endParaRPr lang="zh-TW" altLang="en-US"/>
          </a:p>
        </p:txBody>
      </p:sp>
    </p:spTree>
    <p:extLst>
      <p:ext uri="{BB962C8B-B14F-4D97-AF65-F5344CB8AC3E}">
        <p14:creationId xmlns:p14="http://schemas.microsoft.com/office/powerpoint/2010/main" val="113935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我們第一個方法是</a:t>
            </a:r>
            <a:r>
              <a:rPr lang="en-US" altLang="zh-TW" dirty="0" smtClean="0"/>
              <a:t>Color</a:t>
            </a:r>
            <a:r>
              <a:rPr lang="en-US" altLang="zh-TW" baseline="0" dirty="0" smtClean="0"/>
              <a:t> transfer between images</a:t>
            </a:r>
            <a:r>
              <a:rPr lang="zh-TW" altLang="en-US" dirty="0" smtClean="0"/>
              <a:t>這個。右邊是我們的結果預覽</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4</a:t>
            </a:fld>
            <a:endParaRPr lang="zh-TW" altLang="en-US"/>
          </a:p>
        </p:txBody>
      </p:sp>
    </p:spTree>
    <p:extLst>
      <p:ext uri="{BB962C8B-B14F-4D97-AF65-F5344CB8AC3E}">
        <p14:creationId xmlns:p14="http://schemas.microsoft.com/office/powerpoint/2010/main" val="150497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它的原理非常簡單。就是先把圖片轉去一個叫做</a:t>
            </a:r>
            <a:r>
              <a:rPr lang="en-US" altLang="zh-TW" dirty="0" smtClean="0"/>
              <a:t>L</a:t>
            </a:r>
            <a:r>
              <a:rPr lang="zh-TW" altLang="en-US" dirty="0" smtClean="0"/>
              <a:t> </a:t>
            </a:r>
            <a:r>
              <a:rPr lang="en-US" altLang="zh-TW" dirty="0" smtClean="0"/>
              <a:t>alpha beta</a:t>
            </a:r>
            <a:r>
              <a:rPr lang="zh-TW" altLang="en-US" dirty="0" smtClean="0"/>
              <a:t>的</a:t>
            </a:r>
            <a:r>
              <a:rPr lang="en-US" altLang="zh-TW" dirty="0" smtClean="0"/>
              <a:t>space</a:t>
            </a:r>
            <a:r>
              <a:rPr lang="zh-TW" altLang="en-US" dirty="0" smtClean="0"/>
              <a:t>。這個</a:t>
            </a:r>
            <a:r>
              <a:rPr lang="en-US" altLang="zh-TW" dirty="0" smtClean="0"/>
              <a:t>space</a:t>
            </a:r>
            <a:r>
              <a:rPr lang="zh-TW" altLang="en-US" dirty="0" smtClean="0"/>
              <a:t>跟</a:t>
            </a:r>
            <a:r>
              <a:rPr lang="en-US" altLang="zh-TW" dirty="0" smtClean="0"/>
              <a:t>RGB</a:t>
            </a:r>
            <a:r>
              <a:rPr lang="zh-TW" altLang="en-US" dirty="0" smtClean="0"/>
              <a:t>不一樣的地方在於他的三個維度之間是沒有</a:t>
            </a:r>
            <a:r>
              <a:rPr lang="en-US" altLang="zh-TW" dirty="0" err="1" smtClean="0"/>
              <a:t>Corelation</a:t>
            </a:r>
            <a:r>
              <a:rPr lang="zh-TW" altLang="en-US" dirty="0" smtClean="0"/>
              <a:t>的，不像</a:t>
            </a:r>
            <a:r>
              <a:rPr lang="en-US" altLang="zh-TW" dirty="0" smtClean="0"/>
              <a:t>RGB</a:t>
            </a:r>
            <a:r>
              <a:rPr lang="zh-TW" altLang="en-US" dirty="0" smtClean="0"/>
              <a:t> </a:t>
            </a:r>
            <a:r>
              <a:rPr lang="en-US" altLang="zh-TW" dirty="0" smtClean="0"/>
              <a:t>Space</a:t>
            </a:r>
            <a:r>
              <a:rPr lang="zh-TW" altLang="en-US" dirty="0" smtClean="0"/>
              <a:t>可能不同維度間有不同的</a:t>
            </a:r>
            <a:r>
              <a:rPr lang="en-US" altLang="zh-TW" dirty="0" smtClean="0"/>
              <a:t>correlation</a:t>
            </a:r>
            <a:r>
              <a:rPr lang="zh-TW" altLang="en-US" dirty="0" smtClean="0"/>
              <a:t>，因此在</a:t>
            </a:r>
            <a:r>
              <a:rPr lang="en-US" altLang="zh-TW" dirty="0" smtClean="0"/>
              <a:t>lab</a:t>
            </a:r>
            <a:r>
              <a:rPr lang="zh-TW" altLang="en-US" dirty="0" smtClean="0"/>
              <a:t>可以對於三個維度分開來各自進行統計上的操作不會有互相干擾。在這個空間中分別計算</a:t>
            </a:r>
            <a:r>
              <a:rPr lang="en-US" altLang="zh-TW" dirty="0" smtClean="0"/>
              <a:t>source</a:t>
            </a:r>
            <a:r>
              <a:rPr lang="zh-TW" altLang="en-US" dirty="0" smtClean="0"/>
              <a:t> 跟 </a:t>
            </a:r>
            <a:r>
              <a:rPr lang="en-US" altLang="zh-TW" dirty="0" smtClean="0"/>
              <a:t>target</a:t>
            </a:r>
            <a:r>
              <a:rPr lang="zh-TW" altLang="en-US" dirty="0" smtClean="0"/>
              <a:t>的</a:t>
            </a:r>
            <a:r>
              <a:rPr lang="en-US" altLang="zh-TW" dirty="0" smtClean="0"/>
              <a:t>lab</a:t>
            </a:r>
            <a:r>
              <a:rPr lang="zh-TW" altLang="en-US" dirty="0" smtClean="0"/>
              <a:t>三個維度的</a:t>
            </a:r>
            <a:r>
              <a:rPr lang="en-US" altLang="zh-TW" dirty="0" smtClean="0"/>
              <a:t>mean</a:t>
            </a:r>
            <a:r>
              <a:rPr lang="zh-TW" altLang="en-US" dirty="0" smtClean="0"/>
              <a:t>跟</a:t>
            </a:r>
            <a:r>
              <a:rPr lang="en-US" altLang="zh-TW" dirty="0" smtClean="0"/>
              <a:t>standard</a:t>
            </a:r>
            <a:r>
              <a:rPr lang="en-US" altLang="zh-TW" baseline="0" dirty="0" smtClean="0"/>
              <a:t> deviation</a:t>
            </a:r>
            <a:r>
              <a:rPr lang="zh-TW" altLang="en-US" baseline="0" dirty="0" smtClean="0"/>
              <a:t>，接著把原圖三個維度的值減掉各自的</a:t>
            </a:r>
            <a:r>
              <a:rPr lang="en-US" altLang="zh-TW" baseline="0" dirty="0" smtClean="0"/>
              <a:t>mean</a:t>
            </a:r>
            <a:r>
              <a:rPr lang="zh-TW" altLang="en-US" baseline="0" dirty="0" smtClean="0"/>
              <a:t>，乘上標準差的比值，減掉</a:t>
            </a:r>
            <a:r>
              <a:rPr lang="en-US" altLang="zh-TW" baseline="0" dirty="0" smtClean="0"/>
              <a:t>target</a:t>
            </a:r>
            <a:r>
              <a:rPr lang="zh-TW" altLang="en-US" baseline="0" dirty="0" smtClean="0"/>
              <a:t>的</a:t>
            </a:r>
            <a:r>
              <a:rPr lang="en-US" altLang="zh-TW" baseline="0" dirty="0" smtClean="0"/>
              <a:t>mean</a:t>
            </a:r>
            <a:r>
              <a:rPr lang="zh-TW" altLang="en-US" baseline="0" dirty="0" smtClean="0"/>
              <a:t>，最後轉回</a:t>
            </a:r>
            <a:r>
              <a:rPr lang="en-US" altLang="zh-TW" baseline="0" dirty="0" smtClean="0"/>
              <a:t>RGB</a:t>
            </a:r>
            <a:r>
              <a:rPr lang="zh-TW" altLang="en-US" baseline="0" dirty="0" smtClean="0"/>
              <a:t> </a:t>
            </a:r>
            <a:r>
              <a:rPr lang="en-US" altLang="zh-TW" baseline="0" dirty="0" smtClean="0"/>
              <a:t>Space</a:t>
            </a:r>
            <a:r>
              <a:rPr lang="zh-TW" altLang="en-US" baseline="0" dirty="0" smtClean="0"/>
              <a:t>就行了。</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5</a:t>
            </a:fld>
            <a:endParaRPr lang="zh-TW" altLang="en-US"/>
          </a:p>
        </p:txBody>
      </p:sp>
    </p:spTree>
    <p:extLst>
      <p:ext uri="{BB962C8B-B14F-4D97-AF65-F5344CB8AC3E}">
        <p14:creationId xmlns:p14="http://schemas.microsoft.com/office/powerpoint/2010/main" val="425866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另一個方法是</a:t>
            </a:r>
            <a:r>
              <a:rPr lang="en-US" altLang="zh-TW" dirty="0" smtClean="0"/>
              <a:t>Color</a:t>
            </a:r>
            <a:r>
              <a:rPr lang="zh-TW" altLang="en-US" dirty="0" smtClean="0"/>
              <a:t> </a:t>
            </a:r>
            <a:r>
              <a:rPr lang="en-US" altLang="zh-TW" dirty="0" smtClean="0"/>
              <a:t>transfer</a:t>
            </a:r>
            <a:r>
              <a:rPr lang="zh-TW" altLang="en-US" dirty="0" smtClean="0"/>
              <a:t> </a:t>
            </a:r>
            <a:r>
              <a:rPr lang="en-US" altLang="zh-TW" dirty="0" smtClean="0"/>
              <a:t>in</a:t>
            </a:r>
            <a:r>
              <a:rPr lang="zh-TW" altLang="en-US" dirty="0" smtClean="0"/>
              <a:t> </a:t>
            </a:r>
            <a:r>
              <a:rPr lang="en-US" altLang="zh-TW" dirty="0" smtClean="0"/>
              <a:t>correlated</a:t>
            </a:r>
            <a:r>
              <a:rPr lang="zh-TW" altLang="en-US" dirty="0" smtClean="0"/>
              <a:t> </a:t>
            </a:r>
            <a:r>
              <a:rPr lang="en-US" altLang="zh-TW" dirty="0" smtClean="0"/>
              <a:t>color space</a:t>
            </a:r>
            <a:r>
              <a:rPr lang="zh-TW" altLang="en-US" dirty="0" smtClean="0"/>
              <a:t>。右邊是結果預覽</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6</a:t>
            </a:fld>
            <a:endParaRPr lang="zh-TW" altLang="en-US"/>
          </a:p>
        </p:txBody>
      </p:sp>
    </p:spTree>
    <p:extLst>
      <p:ext uri="{BB962C8B-B14F-4D97-AF65-F5344CB8AC3E}">
        <p14:creationId xmlns:p14="http://schemas.microsoft.com/office/powerpoint/2010/main" val="185757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這篇</a:t>
            </a:r>
            <a:r>
              <a:rPr lang="en-US" altLang="zh-TW" dirty="0" smtClean="0"/>
              <a:t>paper</a:t>
            </a:r>
            <a:r>
              <a:rPr lang="zh-TW" altLang="en-US" dirty="0" smtClean="0"/>
              <a:t>跟上一篇一樣都是用基於統計的方式來處理</a:t>
            </a:r>
            <a:r>
              <a:rPr lang="en-US" altLang="zh-TW" dirty="0" smtClean="0"/>
              <a:t>pixel value</a:t>
            </a:r>
            <a:r>
              <a:rPr lang="zh-TW" altLang="en-US" dirty="0" smtClean="0"/>
              <a:t>。不一樣的地方在於這篇是直接在</a:t>
            </a:r>
            <a:r>
              <a:rPr lang="en-US" altLang="zh-TW" dirty="0" smtClean="0"/>
              <a:t>RGB</a:t>
            </a:r>
            <a:r>
              <a:rPr lang="zh-TW" altLang="en-US" dirty="0" smtClean="0"/>
              <a:t> </a:t>
            </a:r>
            <a:r>
              <a:rPr lang="en-US" altLang="zh-TW" dirty="0" smtClean="0"/>
              <a:t>SPACE</a:t>
            </a:r>
            <a:r>
              <a:rPr lang="zh-TW" altLang="en-US" dirty="0" smtClean="0"/>
              <a:t>中做。因為它不像上一篇是三個維度分開來位移縮放，而是直接把圖片中</a:t>
            </a:r>
            <a:r>
              <a:rPr lang="en-US" altLang="zh-TW" dirty="0" err="1" smtClean="0"/>
              <a:t>rgb</a:t>
            </a:r>
            <a:r>
              <a:rPr lang="zh-TW" altLang="en-US" dirty="0" smtClean="0"/>
              <a:t> </a:t>
            </a:r>
            <a:r>
              <a:rPr lang="en-US" altLang="zh-TW" dirty="0" smtClean="0"/>
              <a:t>space</a:t>
            </a:r>
            <a:r>
              <a:rPr lang="zh-TW" altLang="en-US" dirty="0" smtClean="0"/>
              <a:t>的</a:t>
            </a:r>
            <a:r>
              <a:rPr lang="en-US" altLang="zh-TW" dirty="0" smtClean="0"/>
              <a:t>data point</a:t>
            </a:r>
            <a:r>
              <a:rPr lang="zh-TW" altLang="en-US" dirty="0" smtClean="0"/>
              <a:t>群直接假設為一個橢圓體，所以這篇</a:t>
            </a:r>
            <a:r>
              <a:rPr lang="en-US" altLang="zh-TW" dirty="0" smtClean="0"/>
              <a:t>Paper</a:t>
            </a:r>
            <a:r>
              <a:rPr lang="zh-TW" altLang="en-US" dirty="0" smtClean="0"/>
              <a:t>的做法是把</a:t>
            </a:r>
            <a:r>
              <a:rPr lang="en-US" altLang="zh-TW" dirty="0" smtClean="0"/>
              <a:t>source</a:t>
            </a:r>
            <a:r>
              <a:rPr lang="zh-TW" altLang="en-US" dirty="0" smtClean="0"/>
              <a:t>和</a:t>
            </a:r>
            <a:r>
              <a:rPr lang="en-US" altLang="zh-TW" dirty="0" smtClean="0"/>
              <a:t>target</a:t>
            </a:r>
            <a:r>
              <a:rPr lang="zh-TW" altLang="en-US" dirty="0" smtClean="0"/>
              <a:t>的各自的</a:t>
            </a:r>
            <a:r>
              <a:rPr lang="en-US" altLang="zh-TW" dirty="0" smtClean="0"/>
              <a:t>pixel data</a:t>
            </a:r>
            <a:r>
              <a:rPr lang="zh-TW" altLang="en-US" baseline="0" dirty="0" smtClean="0"/>
              <a:t> </a:t>
            </a:r>
            <a:r>
              <a:rPr lang="en-US" altLang="zh-TW" baseline="0" dirty="0" smtClean="0"/>
              <a:t>cluster</a:t>
            </a:r>
            <a:r>
              <a:rPr lang="zh-TW" altLang="en-US" baseline="0" dirty="0" smtClean="0"/>
              <a:t>的</a:t>
            </a:r>
            <a:r>
              <a:rPr lang="zh-TW" altLang="en-US" dirty="0" smtClean="0"/>
              <a:t>橢圓體的</a:t>
            </a:r>
            <a:r>
              <a:rPr lang="en-US" altLang="zh-TW" dirty="0" smtClean="0"/>
              <a:t>translation</a:t>
            </a:r>
            <a:r>
              <a:rPr lang="zh-TW" altLang="en-US" dirty="0" smtClean="0"/>
              <a:t>、</a:t>
            </a:r>
            <a:r>
              <a:rPr lang="en-US" altLang="zh-TW" dirty="0" smtClean="0"/>
              <a:t>scale</a:t>
            </a:r>
            <a:r>
              <a:rPr lang="zh-TW" altLang="en-US" dirty="0" smtClean="0"/>
              <a:t>、</a:t>
            </a:r>
            <a:r>
              <a:rPr lang="en-US" altLang="zh-TW" dirty="0" smtClean="0"/>
              <a:t>rotation</a:t>
            </a:r>
            <a:r>
              <a:rPr lang="zh-TW" altLang="en-US" dirty="0" smtClean="0"/>
              <a:t> </a:t>
            </a:r>
            <a:r>
              <a:rPr lang="en-US" altLang="zh-TW" dirty="0" smtClean="0"/>
              <a:t>matrix</a:t>
            </a:r>
            <a:r>
              <a:rPr lang="zh-TW" altLang="en-US" dirty="0" smtClean="0"/>
              <a:t>都算出來，然後在</a:t>
            </a:r>
            <a:r>
              <a:rPr lang="en-US" altLang="zh-TW" dirty="0" smtClean="0"/>
              <a:t>homogeneous</a:t>
            </a:r>
            <a:r>
              <a:rPr lang="zh-TW" altLang="en-US" dirty="0" smtClean="0"/>
              <a:t> </a:t>
            </a:r>
            <a:r>
              <a:rPr lang="en-US" altLang="zh-TW" dirty="0" smtClean="0"/>
              <a:t>coordinate</a:t>
            </a:r>
            <a:r>
              <a:rPr lang="zh-TW" altLang="en-US" dirty="0" smtClean="0"/>
              <a:t>中，先把</a:t>
            </a:r>
            <a:r>
              <a:rPr lang="en-US" altLang="zh-TW" dirty="0" smtClean="0"/>
              <a:t>source</a:t>
            </a:r>
            <a:r>
              <a:rPr lang="zh-TW" altLang="en-US" dirty="0" smtClean="0"/>
              <a:t>所有的資料點乘上</a:t>
            </a:r>
            <a:r>
              <a:rPr lang="en-US" altLang="zh-TW" dirty="0" smtClean="0"/>
              <a:t>source</a:t>
            </a:r>
            <a:r>
              <a:rPr lang="zh-TW" altLang="en-US" dirty="0" smtClean="0"/>
              <a:t>自己的</a:t>
            </a:r>
            <a:r>
              <a:rPr lang="en-US" altLang="zh-TW" dirty="0" smtClean="0"/>
              <a:t>translation</a:t>
            </a:r>
            <a:r>
              <a:rPr lang="zh-TW" altLang="en-US" dirty="0" smtClean="0"/>
              <a:t>、</a:t>
            </a:r>
            <a:r>
              <a:rPr lang="en-US" altLang="zh-TW" dirty="0" err="1" smtClean="0"/>
              <a:t>rotatio</a:t>
            </a:r>
            <a:r>
              <a:rPr lang="zh-TW" altLang="en-US" dirty="0" smtClean="0"/>
              <a:t>和</a:t>
            </a:r>
            <a:r>
              <a:rPr lang="en-US" altLang="zh-TW" dirty="0" smtClean="0"/>
              <a:t>scale</a:t>
            </a:r>
            <a:r>
              <a:rPr lang="zh-TW" altLang="en-US" dirty="0" smtClean="0"/>
              <a:t>的</a:t>
            </a:r>
            <a:r>
              <a:rPr lang="en-US" altLang="zh-TW" dirty="0" smtClean="0"/>
              <a:t>inverse</a:t>
            </a:r>
            <a:r>
              <a:rPr lang="zh-TW" altLang="en-US" dirty="0" smtClean="0"/>
              <a:t> </a:t>
            </a:r>
            <a:r>
              <a:rPr lang="en-US" altLang="zh-TW" dirty="0" smtClean="0"/>
              <a:t>matrix</a:t>
            </a:r>
            <a:r>
              <a:rPr lang="zh-TW" altLang="en-US" dirty="0" smtClean="0"/>
              <a:t>，再乘上</a:t>
            </a:r>
            <a:r>
              <a:rPr lang="en-US" altLang="zh-TW" dirty="0" smtClean="0"/>
              <a:t>target</a:t>
            </a:r>
            <a:r>
              <a:rPr lang="zh-TW" altLang="en-US" dirty="0" smtClean="0"/>
              <a:t>圖片的</a:t>
            </a:r>
            <a:r>
              <a:rPr lang="en-US" altLang="zh-TW" dirty="0" smtClean="0"/>
              <a:t>translation</a:t>
            </a:r>
            <a:r>
              <a:rPr lang="zh-TW" altLang="en-US" dirty="0" smtClean="0"/>
              <a:t>、</a:t>
            </a:r>
            <a:r>
              <a:rPr lang="en-US" altLang="zh-TW" dirty="0" smtClean="0"/>
              <a:t>rotation</a:t>
            </a:r>
            <a:r>
              <a:rPr lang="zh-TW" altLang="en-US" dirty="0" smtClean="0"/>
              <a:t>、</a:t>
            </a:r>
            <a:r>
              <a:rPr lang="en-US" altLang="zh-TW" dirty="0" smtClean="0"/>
              <a:t>scale</a:t>
            </a:r>
            <a:r>
              <a:rPr lang="zh-TW" altLang="en-US" dirty="0" smtClean="0"/>
              <a:t>。簡單來說這個方法就是把</a:t>
            </a:r>
            <a:r>
              <a:rPr lang="en-US" altLang="zh-TW" dirty="0" smtClean="0"/>
              <a:t>source</a:t>
            </a:r>
            <a:r>
              <a:rPr lang="zh-TW" altLang="en-US" dirty="0" smtClean="0"/>
              <a:t>的整陀的</a:t>
            </a:r>
            <a:r>
              <a:rPr lang="en-US" altLang="zh-TW" dirty="0" smtClean="0"/>
              <a:t>data</a:t>
            </a:r>
            <a:r>
              <a:rPr lang="zh-TW" altLang="en-US" dirty="0" smtClean="0"/>
              <a:t> </a:t>
            </a:r>
            <a:r>
              <a:rPr lang="en-US" altLang="zh-TW" dirty="0" smtClean="0"/>
              <a:t>cluster</a:t>
            </a:r>
            <a:r>
              <a:rPr lang="zh-TW" altLang="en-US" dirty="0" smtClean="0"/>
              <a:t>做縮放位移旋轉去擬合</a:t>
            </a:r>
            <a:r>
              <a:rPr lang="en-US" altLang="zh-TW" dirty="0" smtClean="0"/>
              <a:t>target</a:t>
            </a:r>
            <a:r>
              <a:rPr lang="zh-TW" altLang="en-US" dirty="0" smtClean="0"/>
              <a:t>的</a:t>
            </a:r>
            <a:r>
              <a:rPr lang="en-US" altLang="zh-TW" dirty="0" smtClean="0"/>
              <a:t>data cluster </a:t>
            </a:r>
            <a:r>
              <a:rPr lang="zh-TW" altLang="en-US" dirty="0" smtClean="0"/>
              <a:t>形狀。</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7</a:t>
            </a:fld>
            <a:endParaRPr lang="zh-TW" altLang="en-US"/>
          </a:p>
        </p:txBody>
      </p:sp>
    </p:spTree>
    <p:extLst>
      <p:ext uri="{BB962C8B-B14F-4D97-AF65-F5344CB8AC3E}">
        <p14:creationId xmlns:p14="http://schemas.microsoft.com/office/powerpoint/2010/main" val="71240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位移矩陣的值就是像素的平均值。旋轉矩陣則是把</a:t>
            </a:r>
            <a:r>
              <a:rPr lang="en-US" altLang="zh-TW" dirty="0" smtClean="0"/>
              <a:t>Covariance</a:t>
            </a:r>
            <a:r>
              <a:rPr lang="zh-TW" altLang="en-US" dirty="0" smtClean="0"/>
              <a:t> </a:t>
            </a:r>
            <a:r>
              <a:rPr lang="en-US" altLang="zh-TW" dirty="0" smtClean="0"/>
              <a:t>matrix</a:t>
            </a:r>
            <a:r>
              <a:rPr lang="zh-TW" altLang="en-US" dirty="0" smtClean="0"/>
              <a:t>做奇異值分解之後直接把</a:t>
            </a:r>
            <a:r>
              <a:rPr lang="en-US" altLang="zh-TW" dirty="0" smtClean="0"/>
              <a:t>U</a:t>
            </a:r>
            <a:r>
              <a:rPr lang="zh-TW" altLang="en-US" dirty="0" smtClean="0"/>
              <a:t>矩陣視為</a:t>
            </a:r>
            <a:r>
              <a:rPr lang="en-US" altLang="zh-TW" dirty="0" smtClean="0"/>
              <a:t>rotation</a:t>
            </a:r>
            <a:r>
              <a:rPr lang="zh-TW" altLang="en-US" dirty="0" smtClean="0"/>
              <a:t> </a:t>
            </a:r>
            <a:r>
              <a:rPr lang="en-US" altLang="zh-TW" dirty="0" smtClean="0"/>
              <a:t>matrix</a:t>
            </a:r>
            <a:r>
              <a:rPr lang="zh-TW" altLang="en-US" dirty="0" smtClean="0"/>
              <a:t>。</a:t>
            </a:r>
            <a:r>
              <a:rPr lang="en-US" altLang="zh-TW" dirty="0" smtClean="0"/>
              <a:t>scale</a:t>
            </a:r>
            <a:r>
              <a:rPr lang="zh-TW" altLang="en-US" dirty="0" smtClean="0"/>
              <a:t>則是直接用</a:t>
            </a:r>
            <a:r>
              <a:rPr lang="en-US" altLang="zh-TW" dirty="0" smtClean="0"/>
              <a:t>SVD</a:t>
            </a:r>
            <a:r>
              <a:rPr lang="zh-TW" altLang="en-US" dirty="0" smtClean="0"/>
              <a:t>分解出來的</a:t>
            </a:r>
            <a:r>
              <a:rPr lang="en-US" altLang="zh-TW" dirty="0" smtClean="0"/>
              <a:t>EIGEN VALUE</a:t>
            </a:r>
            <a:r>
              <a:rPr lang="zh-TW" altLang="en-US" dirty="0" smtClean="0"/>
              <a:t>的</a:t>
            </a:r>
            <a:r>
              <a:rPr lang="en-US" altLang="zh-TW" dirty="0" smtClean="0"/>
              <a:t>Diagonal matrix</a:t>
            </a:r>
            <a:r>
              <a:rPr lang="zh-TW" altLang="en-US" dirty="0" smtClean="0"/>
              <a:t>當作</a:t>
            </a:r>
            <a:r>
              <a:rPr lang="en-US" altLang="zh-TW" dirty="0" smtClean="0"/>
              <a:t>scale matrix</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8</a:t>
            </a:fld>
            <a:endParaRPr lang="zh-TW" altLang="en-US"/>
          </a:p>
        </p:txBody>
      </p:sp>
    </p:spTree>
    <p:extLst>
      <p:ext uri="{BB962C8B-B14F-4D97-AF65-F5344CB8AC3E}">
        <p14:creationId xmlns:p14="http://schemas.microsoft.com/office/powerpoint/2010/main" val="378421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值得一提的是我們兩個做法都是基於統計方法來操作的，但是助教給的影片其實可以發現影片下半部基本上都是很奇怪的一團黑，這樣大範圍的誤差區域其實是會對於統計結果帶來偏差的，所以我們會先做一個</a:t>
            </a:r>
            <a:r>
              <a:rPr lang="en-US" altLang="zh-TW" dirty="0" smtClean="0"/>
              <a:t>mask</a:t>
            </a:r>
            <a:r>
              <a:rPr lang="zh-TW" altLang="en-US" dirty="0" smtClean="0"/>
              <a:t>把下半部的</a:t>
            </a:r>
            <a:r>
              <a:rPr lang="en-US" altLang="zh-TW" dirty="0" smtClean="0"/>
              <a:t>pixel</a:t>
            </a:r>
            <a:r>
              <a:rPr lang="zh-TW" altLang="en-US" dirty="0" smtClean="0"/>
              <a:t> </a:t>
            </a:r>
            <a:r>
              <a:rPr lang="en-US" altLang="zh-TW" dirty="0" smtClean="0"/>
              <a:t>value</a:t>
            </a:r>
            <a:r>
              <a:rPr lang="zh-TW" altLang="en-US" dirty="0" smtClean="0"/>
              <a:t>在作統計時忽略掉。因為如果不這樣做整體畫面會因為把很多黑色的</a:t>
            </a:r>
            <a:r>
              <a:rPr lang="en-US" altLang="zh-TW" dirty="0" smtClean="0"/>
              <a:t>pixel</a:t>
            </a:r>
            <a:r>
              <a:rPr lang="zh-TW" altLang="en-US" dirty="0" smtClean="0"/>
              <a:t> </a:t>
            </a:r>
            <a:r>
              <a:rPr lang="en-US" altLang="zh-TW" dirty="0" smtClean="0"/>
              <a:t>value</a:t>
            </a:r>
            <a:r>
              <a:rPr lang="zh-TW" altLang="en-US" dirty="0" smtClean="0"/>
              <a:t>考慮進來，整個天空會變的超級亮。</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9</a:t>
            </a:fld>
            <a:endParaRPr lang="zh-TW" altLang="en-US"/>
          </a:p>
        </p:txBody>
      </p:sp>
    </p:spTree>
    <p:extLst>
      <p:ext uri="{BB962C8B-B14F-4D97-AF65-F5344CB8AC3E}">
        <p14:creationId xmlns:p14="http://schemas.microsoft.com/office/powerpoint/2010/main" val="3505992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在後製處理的方面，我們實作的是一個叫做</a:t>
            </a:r>
            <a:r>
              <a:rPr lang="en-US" altLang="zh-TW" dirty="0" smtClean="0"/>
              <a:t>guided</a:t>
            </a:r>
            <a:r>
              <a:rPr lang="zh-TW" altLang="en-US" dirty="0" smtClean="0"/>
              <a:t> </a:t>
            </a:r>
            <a:r>
              <a:rPr lang="en-US" altLang="zh-TW" dirty="0" smtClean="0"/>
              <a:t>filter</a:t>
            </a:r>
            <a:r>
              <a:rPr lang="zh-TW" altLang="en-US" dirty="0" smtClean="0"/>
              <a:t>的演算法。這個</a:t>
            </a:r>
            <a:r>
              <a:rPr lang="en-US" altLang="zh-TW" dirty="0" smtClean="0"/>
              <a:t>filter</a:t>
            </a:r>
            <a:r>
              <a:rPr lang="zh-TW" altLang="en-US" dirty="0" smtClean="0"/>
              <a:t>會用一張</a:t>
            </a:r>
            <a:r>
              <a:rPr lang="en-US" altLang="zh-TW" dirty="0" smtClean="0"/>
              <a:t>guided</a:t>
            </a:r>
            <a:r>
              <a:rPr lang="zh-TW" altLang="en-US" dirty="0" smtClean="0"/>
              <a:t> </a:t>
            </a:r>
            <a:r>
              <a:rPr lang="en-US" altLang="zh-TW" dirty="0" smtClean="0"/>
              <a:t>image</a:t>
            </a:r>
            <a:r>
              <a:rPr lang="zh-TW" altLang="en-US" dirty="0" smtClean="0"/>
              <a:t>來對</a:t>
            </a:r>
            <a:r>
              <a:rPr lang="en-US" altLang="zh-TW" dirty="0" smtClean="0"/>
              <a:t>target</a:t>
            </a:r>
            <a:r>
              <a:rPr lang="zh-TW" altLang="en-US" dirty="0" smtClean="0"/>
              <a:t>做平滑化處理，跟一般的</a:t>
            </a:r>
            <a:r>
              <a:rPr lang="en-US" altLang="zh-TW" dirty="0" smtClean="0"/>
              <a:t>bilateral</a:t>
            </a:r>
            <a:r>
              <a:rPr lang="zh-TW" altLang="en-US" dirty="0" smtClean="0"/>
              <a:t> </a:t>
            </a:r>
            <a:r>
              <a:rPr lang="en-US" altLang="zh-TW" dirty="0" smtClean="0"/>
              <a:t>filter</a:t>
            </a:r>
            <a:r>
              <a:rPr lang="zh-TW" altLang="en-US" dirty="0" smtClean="0"/>
              <a:t>不一樣的是它會把</a:t>
            </a:r>
            <a:r>
              <a:rPr lang="en-US" altLang="zh-TW" dirty="0" smtClean="0"/>
              <a:t>guided</a:t>
            </a:r>
            <a:r>
              <a:rPr lang="zh-TW" altLang="en-US" dirty="0" smtClean="0"/>
              <a:t> </a:t>
            </a:r>
            <a:r>
              <a:rPr lang="en-US" altLang="zh-TW" dirty="0" smtClean="0"/>
              <a:t>filter</a:t>
            </a:r>
            <a:r>
              <a:rPr lang="zh-TW" altLang="en-US" dirty="0" smtClean="0"/>
              <a:t>的梯度資訊保留住，避免在圖片邊緣處有太突兀的色彩邊界出現。</a:t>
            </a:r>
            <a:endParaRPr lang="zh-TW" altLang="en-US" dirty="0"/>
          </a:p>
        </p:txBody>
      </p:sp>
      <p:sp>
        <p:nvSpPr>
          <p:cNvPr id="4" name="投影片編號版面配置區 3"/>
          <p:cNvSpPr>
            <a:spLocks noGrp="1"/>
          </p:cNvSpPr>
          <p:nvPr>
            <p:ph type="sldNum" sz="quarter" idx="10"/>
          </p:nvPr>
        </p:nvSpPr>
        <p:spPr/>
        <p:txBody>
          <a:bodyPr/>
          <a:lstStyle/>
          <a:p>
            <a:fld id="{CB3B3E92-6E08-4AF6-BEC2-7C4AD437F4F8}" type="slidenum">
              <a:rPr lang="zh-TW" altLang="en-US" smtClean="0"/>
              <a:t>10</a:t>
            </a:fld>
            <a:endParaRPr lang="zh-TW" altLang="en-US"/>
          </a:p>
        </p:txBody>
      </p:sp>
    </p:spTree>
    <p:extLst>
      <p:ext uri="{BB962C8B-B14F-4D97-AF65-F5344CB8AC3E}">
        <p14:creationId xmlns:p14="http://schemas.microsoft.com/office/powerpoint/2010/main" val="1537047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smtClean="0"/>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smtClean="0"/>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1/15/2018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1/15/2018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10.jp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36.jp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17.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10.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hyperlink" Target="https://arxiv.org/abs/1603.0815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avi"/><Relationship Id="rId1" Type="http://schemas.microsoft.com/office/2007/relationships/media" Target="../media/media6.avi"/><Relationship Id="rId6" Type="http://schemas.openxmlformats.org/officeDocument/2006/relationships/image" Target="../media/image36.jpg"/><Relationship Id="rId5" Type="http://schemas.openxmlformats.org/officeDocument/2006/relationships/image" Target="../media/image39.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avi"/><Relationship Id="rId1" Type="http://schemas.microsoft.com/office/2007/relationships/media" Target="../media/media7.avi"/><Relationship Id="rId6" Type="http://schemas.openxmlformats.org/officeDocument/2006/relationships/image" Target="../media/image17.jpg"/><Relationship Id="rId5" Type="http://schemas.openxmlformats.org/officeDocument/2006/relationships/image" Target="../media/image40.png"/><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Digital Image Processing</a:t>
            </a:r>
            <a:br>
              <a:rPr lang="en-US" altLang="zh-TW" dirty="0" smtClean="0"/>
            </a:br>
            <a:r>
              <a:rPr lang="en-US" altLang="zh-TW" dirty="0" smtClean="0"/>
              <a:t>Final Project</a:t>
            </a:r>
            <a:endParaRPr lang="zh-TW" altLang="en-US" dirty="0"/>
          </a:p>
        </p:txBody>
      </p:sp>
      <p:sp>
        <p:nvSpPr>
          <p:cNvPr id="3" name="副標題 2"/>
          <p:cNvSpPr>
            <a:spLocks noGrp="1"/>
          </p:cNvSpPr>
          <p:nvPr>
            <p:ph type="subTitle" idx="1"/>
          </p:nvPr>
        </p:nvSpPr>
        <p:spPr/>
        <p:txBody>
          <a:bodyPr>
            <a:normAutofit lnSpcReduction="10000"/>
          </a:bodyPr>
          <a:lstStyle/>
          <a:p>
            <a:r>
              <a:rPr lang="en-US" altLang="zh-TW" dirty="0" smtClean="0"/>
              <a:t>Team20 </a:t>
            </a:r>
            <a:br>
              <a:rPr lang="en-US" altLang="zh-TW" dirty="0" smtClean="0"/>
            </a:br>
            <a:r>
              <a:rPr lang="zh-TW" altLang="en-US" dirty="0" smtClean="0"/>
              <a:t> 邱政凱</a:t>
            </a:r>
            <a:r>
              <a:rPr lang="en-US" altLang="zh-TW" dirty="0"/>
              <a:t/>
            </a:r>
            <a:br>
              <a:rPr lang="en-US" altLang="zh-TW" dirty="0"/>
            </a:br>
            <a:r>
              <a:rPr lang="zh-TW" altLang="en-US" dirty="0" smtClean="0"/>
              <a:t>王昱翔</a:t>
            </a:r>
            <a:r>
              <a:rPr lang="en-US" altLang="zh-TW" dirty="0"/>
              <a:t/>
            </a:r>
            <a:br>
              <a:rPr lang="en-US" altLang="zh-TW" dirty="0"/>
            </a:br>
            <a:r>
              <a:rPr lang="zh-TW" altLang="en-US" dirty="0" smtClean="0"/>
              <a:t>藍祥予</a:t>
            </a:r>
            <a:endParaRPr lang="en-US" altLang="zh-TW" dirty="0" smtClean="0"/>
          </a:p>
          <a:p>
            <a:endParaRPr lang="zh-TW" altLang="en-US" dirty="0"/>
          </a:p>
        </p:txBody>
      </p:sp>
    </p:spTree>
    <p:extLst>
      <p:ext uri="{BB962C8B-B14F-4D97-AF65-F5344CB8AC3E}">
        <p14:creationId xmlns:p14="http://schemas.microsoft.com/office/powerpoint/2010/main" val="1057191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Guided Filter</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36111" y="2618863"/>
            <a:ext cx="4757498" cy="3365247"/>
          </a:xfrm>
        </p:spPr>
      </p:pic>
    </p:spTree>
    <p:extLst>
      <p:ext uri="{BB962C8B-B14F-4D97-AF65-F5344CB8AC3E}">
        <p14:creationId xmlns:p14="http://schemas.microsoft.com/office/powerpoint/2010/main" val="921162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Guided Filter</a:t>
            </a:r>
            <a:endParaRPr lang="zh-TW" altLang="en-US" dirty="0"/>
          </a:p>
        </p:txBody>
      </p:sp>
      <p:pic>
        <p:nvPicPr>
          <p:cNvPr id="6" name="內容版面配置區 5"/>
          <p:cNvPicPr>
            <a:picLocks noGrp="1" noChangeAspect="1"/>
          </p:cNvPicPr>
          <p:nvPr>
            <p:ph idx="1"/>
          </p:nvPr>
        </p:nvPicPr>
        <p:blipFill rotWithShape="1">
          <a:blip r:embed="rId3">
            <a:extLst>
              <a:ext uri="{28A0092B-C50C-407E-A947-70E740481C1C}">
                <a14:useLocalDpi xmlns:a14="http://schemas.microsoft.com/office/drawing/2010/main" val="0"/>
              </a:ext>
            </a:extLst>
          </a:blip>
          <a:srcRect l="59444" t="4986" r="7241" b="43263"/>
          <a:stretch/>
        </p:blipFill>
        <p:spPr>
          <a:xfrm>
            <a:off x="1066800" y="2682240"/>
            <a:ext cx="3183987" cy="2773680"/>
          </a:xfrm>
        </p:spPr>
      </p:pic>
      <p:pic>
        <p:nvPicPr>
          <p:cNvPr id="7" name="圖片 6"/>
          <p:cNvPicPr>
            <a:picLocks noChangeAspect="1"/>
          </p:cNvPicPr>
          <p:nvPr/>
        </p:nvPicPr>
        <p:blipFill rotWithShape="1">
          <a:blip r:embed="rId4">
            <a:extLst>
              <a:ext uri="{28A0092B-C50C-407E-A947-70E740481C1C}">
                <a14:useLocalDpi xmlns:a14="http://schemas.microsoft.com/office/drawing/2010/main" val="0"/>
              </a:ext>
            </a:extLst>
          </a:blip>
          <a:srcRect l="64338" t="-144" r="-892" b="44615"/>
          <a:stretch/>
        </p:blipFill>
        <p:spPr>
          <a:xfrm>
            <a:off x="6329680" y="2672080"/>
            <a:ext cx="3263066" cy="2794000"/>
          </a:xfrm>
          <a:prstGeom prst="rect">
            <a:avLst/>
          </a:prstGeom>
        </p:spPr>
      </p:pic>
      <p:sp>
        <p:nvSpPr>
          <p:cNvPr id="8" name="文字方塊 7"/>
          <p:cNvSpPr txBox="1"/>
          <p:nvPr/>
        </p:nvSpPr>
        <p:spPr>
          <a:xfrm>
            <a:off x="4250787" y="3220720"/>
            <a:ext cx="1452880" cy="523220"/>
          </a:xfrm>
          <a:prstGeom prst="rect">
            <a:avLst/>
          </a:prstGeom>
          <a:noFill/>
        </p:spPr>
        <p:txBody>
          <a:bodyPr wrap="square" rtlCol="0">
            <a:spAutoFit/>
          </a:bodyPr>
          <a:lstStyle/>
          <a:p>
            <a:r>
              <a:rPr lang="en-US" altLang="zh-TW" sz="2800" dirty="0" smtClean="0"/>
              <a:t>Original</a:t>
            </a:r>
            <a:endParaRPr lang="zh-TW" altLang="en-US" sz="2800" dirty="0"/>
          </a:p>
        </p:txBody>
      </p:sp>
      <p:sp>
        <p:nvSpPr>
          <p:cNvPr id="9" name="文字方塊 8"/>
          <p:cNvSpPr txBox="1"/>
          <p:nvPr/>
        </p:nvSpPr>
        <p:spPr>
          <a:xfrm>
            <a:off x="9592746" y="3220720"/>
            <a:ext cx="1452880" cy="523220"/>
          </a:xfrm>
          <a:prstGeom prst="rect">
            <a:avLst/>
          </a:prstGeom>
          <a:noFill/>
        </p:spPr>
        <p:txBody>
          <a:bodyPr wrap="square" rtlCol="0">
            <a:spAutoFit/>
          </a:bodyPr>
          <a:lstStyle/>
          <a:p>
            <a:r>
              <a:rPr lang="en-US" altLang="zh-TW" sz="2800" dirty="0" smtClean="0"/>
              <a:t>Gaussian</a:t>
            </a:r>
            <a:endParaRPr lang="zh-TW" altLang="en-US" sz="2800" dirty="0"/>
          </a:p>
        </p:txBody>
      </p:sp>
    </p:spTree>
    <p:extLst>
      <p:ext uri="{BB962C8B-B14F-4D97-AF65-F5344CB8AC3E}">
        <p14:creationId xmlns:p14="http://schemas.microsoft.com/office/powerpoint/2010/main" val="2649874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5137" y="1097286"/>
            <a:ext cx="9601196" cy="1303867"/>
          </a:xfrm>
        </p:spPr>
        <p:txBody>
          <a:bodyPr/>
          <a:lstStyle/>
          <a:p>
            <a:r>
              <a:rPr lang="en-US" altLang="zh-TW" dirty="0" smtClean="0"/>
              <a:t>Guided Filter</a:t>
            </a:r>
            <a:endParaRPr lang="zh-TW" altLang="en-US" dirty="0"/>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l="60937" t="6284" r="3614" b="30564"/>
          <a:stretch/>
        </p:blipFill>
        <p:spPr>
          <a:xfrm>
            <a:off x="708285" y="2538557"/>
            <a:ext cx="3911841" cy="3816894"/>
          </a:xfrm>
        </p:spPr>
      </p:pic>
      <p:pic>
        <p:nvPicPr>
          <p:cNvPr id="5" name="圖片 4"/>
          <p:cNvPicPr>
            <a:picLocks noChangeAspect="1"/>
          </p:cNvPicPr>
          <p:nvPr/>
        </p:nvPicPr>
        <p:blipFill rotWithShape="1">
          <a:blip r:embed="rId4">
            <a:extLst>
              <a:ext uri="{28A0092B-C50C-407E-A947-70E740481C1C}">
                <a14:useLocalDpi xmlns:a14="http://schemas.microsoft.com/office/drawing/2010/main" val="0"/>
              </a:ext>
            </a:extLst>
          </a:blip>
          <a:srcRect l="59919" t="17853" r="5131" b="23124"/>
          <a:stretch/>
        </p:blipFill>
        <p:spPr>
          <a:xfrm>
            <a:off x="6223697" y="2592319"/>
            <a:ext cx="3921332" cy="3709369"/>
          </a:xfrm>
          <a:prstGeom prst="rect">
            <a:avLst/>
          </a:prstGeom>
        </p:spPr>
      </p:pic>
      <p:sp>
        <p:nvSpPr>
          <p:cNvPr id="6" name="文字方塊 5"/>
          <p:cNvSpPr txBox="1"/>
          <p:nvPr/>
        </p:nvSpPr>
        <p:spPr>
          <a:xfrm>
            <a:off x="4629619" y="2578328"/>
            <a:ext cx="1682653" cy="1384995"/>
          </a:xfrm>
          <a:prstGeom prst="rect">
            <a:avLst/>
          </a:prstGeom>
          <a:noFill/>
        </p:spPr>
        <p:txBody>
          <a:bodyPr wrap="square" rtlCol="0">
            <a:spAutoFit/>
          </a:bodyPr>
          <a:lstStyle/>
          <a:p>
            <a:r>
              <a:rPr lang="en-US" altLang="zh-TW" sz="2800" dirty="0" smtClean="0"/>
              <a:t>Edge-Preserving</a:t>
            </a:r>
          </a:p>
          <a:p>
            <a:r>
              <a:rPr lang="en-US" altLang="zh-TW" sz="2800" dirty="0" smtClean="0"/>
              <a:t>Filter</a:t>
            </a:r>
            <a:endParaRPr lang="zh-TW" altLang="en-US" sz="2800" dirty="0"/>
          </a:p>
        </p:txBody>
      </p:sp>
      <p:sp>
        <p:nvSpPr>
          <p:cNvPr id="7" name="文字方塊 6"/>
          <p:cNvSpPr txBox="1"/>
          <p:nvPr/>
        </p:nvSpPr>
        <p:spPr>
          <a:xfrm>
            <a:off x="10145029" y="2793771"/>
            <a:ext cx="1452880" cy="954107"/>
          </a:xfrm>
          <a:prstGeom prst="rect">
            <a:avLst/>
          </a:prstGeom>
          <a:noFill/>
        </p:spPr>
        <p:txBody>
          <a:bodyPr wrap="square" rtlCol="0">
            <a:spAutoFit/>
          </a:bodyPr>
          <a:lstStyle/>
          <a:p>
            <a:r>
              <a:rPr lang="en-US" altLang="zh-TW" sz="2800" dirty="0" smtClean="0"/>
              <a:t>Guided </a:t>
            </a:r>
          </a:p>
          <a:p>
            <a:r>
              <a:rPr lang="en-US" altLang="zh-TW" sz="2800" dirty="0" smtClean="0"/>
              <a:t>Filter</a:t>
            </a:r>
            <a:endParaRPr lang="zh-TW" altLang="en-US" sz="2800" dirty="0"/>
          </a:p>
        </p:txBody>
      </p:sp>
    </p:spTree>
    <p:extLst>
      <p:ext uri="{BB962C8B-B14F-4D97-AF65-F5344CB8AC3E}">
        <p14:creationId xmlns:p14="http://schemas.microsoft.com/office/powerpoint/2010/main" val="3412467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Histogram Equalization in HSV </a:t>
            </a:r>
            <a:endParaRPr lang="zh-TW" altLang="en-US" dirty="0"/>
          </a:p>
        </p:txBody>
      </p:sp>
      <p:sp>
        <p:nvSpPr>
          <p:cNvPr id="3" name="內容版面配置區 2"/>
          <p:cNvSpPr>
            <a:spLocks noGrp="1"/>
          </p:cNvSpPr>
          <p:nvPr>
            <p:ph idx="1"/>
          </p:nvPr>
        </p:nvSpPr>
        <p:spPr/>
        <p:txBody>
          <a:bodyPr/>
          <a:lstStyle/>
          <a:p>
            <a:r>
              <a:rPr lang="en-US" altLang="zh-TW" dirty="0" smtClean="0"/>
              <a:t>Histogram Equalization is non-linear, cannot apply separately on RGB</a:t>
            </a:r>
          </a:p>
          <a:p>
            <a:r>
              <a:rPr lang="en-US" altLang="zh-TW" i="1" dirty="0"/>
              <a:t>N</a:t>
            </a:r>
            <a:r>
              <a:rPr lang="en-US" altLang="zh-TW" dirty="0"/>
              <a:t>-</a:t>
            </a:r>
            <a:r>
              <a:rPr lang="en-US" altLang="zh-TW" i="1" dirty="0"/>
              <a:t>Dimensional</a:t>
            </a:r>
            <a:r>
              <a:rPr lang="en-US" altLang="zh-TW" dirty="0"/>
              <a:t> Probability Density Function Transfer and its Application to </a:t>
            </a:r>
            <a:r>
              <a:rPr lang="en-US" altLang="zh-TW" dirty="0" err="1"/>
              <a:t>Colour</a:t>
            </a:r>
            <a:r>
              <a:rPr lang="en-US" altLang="zh-TW" dirty="0"/>
              <a:t> </a:t>
            </a:r>
            <a:r>
              <a:rPr lang="en-US" altLang="zh-TW" dirty="0" smtClean="0"/>
              <a:t>Transfer   </a:t>
            </a:r>
            <a:r>
              <a:rPr lang="en-US" altLang="zh-TW" i="1" dirty="0" smtClean="0">
                <a:sym typeface="Wingdings" panose="05000000000000000000" pitchFamily="2" charset="2"/>
              </a:rPr>
              <a:t>  </a:t>
            </a:r>
            <a:r>
              <a:rPr lang="en-US" altLang="zh-TW" dirty="0" smtClean="0">
                <a:sym typeface="Wingdings" panose="05000000000000000000" pitchFamily="2" charset="2"/>
              </a:rPr>
              <a:t>Too Slow</a:t>
            </a:r>
          </a:p>
          <a:p>
            <a:r>
              <a:rPr lang="en-US" altLang="zh-TW" dirty="0" smtClean="0">
                <a:sym typeface="Wingdings" panose="05000000000000000000" pitchFamily="2" charset="2"/>
              </a:rPr>
              <a:t>Transform Image to HSV , do histogram equalization only on Value Channel</a:t>
            </a:r>
            <a:br>
              <a:rPr lang="en-US" altLang="zh-TW" dirty="0" smtClean="0">
                <a:sym typeface="Wingdings" panose="05000000000000000000" pitchFamily="2" charset="2"/>
              </a:rPr>
            </a:br>
            <a:r>
              <a:rPr lang="en-US" altLang="zh-TW" dirty="0" smtClean="0">
                <a:sym typeface="Wingdings" panose="05000000000000000000" pitchFamily="2" charset="2"/>
              </a:rPr>
              <a:t>, then transform back to RGB</a:t>
            </a:r>
            <a:r>
              <a:rPr lang="zh-TW" altLang="en-US" dirty="0">
                <a:sym typeface="Wingdings" panose="05000000000000000000" pitchFamily="2" charset="2"/>
              </a:rPr>
              <a:t>。</a:t>
            </a:r>
            <a:endParaRPr lang="en-US" altLang="zh-TW" dirty="0">
              <a:sym typeface="Wingdings" panose="05000000000000000000" pitchFamily="2" charset="2"/>
            </a:endParaRPr>
          </a:p>
        </p:txBody>
      </p:sp>
    </p:spTree>
    <p:extLst>
      <p:ext uri="{BB962C8B-B14F-4D97-AF65-F5344CB8AC3E}">
        <p14:creationId xmlns:p14="http://schemas.microsoft.com/office/powerpoint/2010/main" val="1514759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Histogram Equalization in HSV </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7386" y="2840426"/>
            <a:ext cx="4278925" cy="2400618"/>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9600" y="2824252"/>
            <a:ext cx="4257040" cy="2416792"/>
          </a:xfrm>
          <a:prstGeom prst="rect">
            <a:avLst/>
          </a:prstGeom>
        </p:spPr>
      </p:pic>
      <p:sp>
        <p:nvSpPr>
          <p:cNvPr id="6" name="向右箭號 5"/>
          <p:cNvSpPr/>
          <p:nvPr/>
        </p:nvSpPr>
        <p:spPr>
          <a:xfrm>
            <a:off x="5461595" y="3873095"/>
            <a:ext cx="1290320"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53523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Fast Neural Style</a:t>
            </a:r>
            <a:endParaRPr lang="zh-TW" altLang="en-US" dirty="0"/>
          </a:p>
        </p:txBody>
      </p:sp>
      <p:pic>
        <p:nvPicPr>
          <p:cNvPr id="5" name="video-151599608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00132" y="2285999"/>
            <a:ext cx="6881109" cy="3870161"/>
          </a:xfrm>
        </p:spPr>
      </p:pic>
    </p:spTree>
    <p:extLst>
      <p:ext uri="{BB962C8B-B14F-4D97-AF65-F5344CB8AC3E}">
        <p14:creationId xmlns:p14="http://schemas.microsoft.com/office/powerpoint/2010/main" val="4311402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Result</a:t>
            </a:r>
            <a:r>
              <a:rPr lang="zh-TW" altLang="en-US" dirty="0" smtClean="0"/>
              <a:t>  </a:t>
            </a:r>
            <a:r>
              <a:rPr lang="en-US" altLang="zh-TW" dirty="0" smtClean="0"/>
              <a:t>- Color Transfer Between Image +Post Processing</a:t>
            </a:r>
            <a:endParaRPr lang="zh-TW" altLang="en-US" dirty="0"/>
          </a:p>
        </p:txBody>
      </p:sp>
      <p:pic>
        <p:nvPicPr>
          <p:cNvPr id="8" name="output1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43200" y="2465747"/>
            <a:ext cx="6464421" cy="3635802"/>
          </a:xfrm>
        </p:spPr>
      </p:pic>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4375" y="4431338"/>
            <a:ext cx="2961039" cy="1670211"/>
          </a:xfrm>
          <a:prstGeom prst="rect">
            <a:avLst/>
          </a:prstGeom>
        </p:spPr>
      </p:pic>
    </p:spTree>
    <p:extLst>
      <p:ext uri="{BB962C8B-B14F-4D97-AF65-F5344CB8AC3E}">
        <p14:creationId xmlns:p14="http://schemas.microsoft.com/office/powerpoint/2010/main" val="31063897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Result</a:t>
            </a:r>
            <a:r>
              <a:rPr lang="zh-TW" altLang="en-US" dirty="0" smtClean="0"/>
              <a:t>  </a:t>
            </a:r>
            <a:r>
              <a:rPr lang="en-US" altLang="zh-TW" dirty="0" smtClean="0"/>
              <a:t>- Color Transfer Between Image +Post Processing</a:t>
            </a:r>
            <a:endParaRPr lang="zh-TW" altLang="en-US" dirty="0"/>
          </a:p>
        </p:txBody>
      </p:sp>
      <p:pic>
        <p:nvPicPr>
          <p:cNvPr id="6" name="output2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23280" y="2464865"/>
            <a:ext cx="6684340" cy="3759492"/>
          </a:xfrm>
        </p:spPr>
      </p:pic>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0932" y="4571746"/>
            <a:ext cx="2476982" cy="1652611"/>
          </a:xfrm>
          <a:prstGeom prst="rect">
            <a:avLst/>
          </a:prstGeom>
        </p:spPr>
      </p:pic>
    </p:spTree>
    <p:extLst>
      <p:ext uri="{BB962C8B-B14F-4D97-AF65-F5344CB8AC3E}">
        <p14:creationId xmlns:p14="http://schemas.microsoft.com/office/powerpoint/2010/main" val="24126413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Result</a:t>
            </a:r>
            <a:r>
              <a:rPr lang="zh-TW" altLang="en-US" dirty="0"/>
              <a:t>  </a:t>
            </a:r>
            <a:r>
              <a:rPr lang="en-US" altLang="zh-TW" dirty="0"/>
              <a:t>- Color Transfer Between Image +Post Processing</a:t>
            </a:r>
            <a:endParaRPr lang="zh-TW" altLang="en-US" dirty="0"/>
          </a:p>
        </p:txBody>
      </p:sp>
      <p:pic>
        <p:nvPicPr>
          <p:cNvPr id="6" name="output3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728" y="2406840"/>
            <a:ext cx="6649616" cy="3739962"/>
          </a:xfrm>
        </p:spPr>
      </p:pic>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2116" y="4470074"/>
            <a:ext cx="2916049" cy="1676728"/>
          </a:xfrm>
          <a:prstGeom prst="rect">
            <a:avLst/>
          </a:prstGeom>
        </p:spPr>
      </p:pic>
    </p:spTree>
    <p:extLst>
      <p:ext uri="{BB962C8B-B14F-4D97-AF65-F5344CB8AC3E}">
        <p14:creationId xmlns:p14="http://schemas.microsoft.com/office/powerpoint/2010/main" val="35631861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Result – Color Transfer In Correlated color Space + Post Processing</a:t>
            </a:r>
            <a:endParaRPr lang="zh-TW" altLang="en-US" dirty="0"/>
          </a:p>
        </p:txBody>
      </p:sp>
      <p:pic>
        <p:nvPicPr>
          <p:cNvPr id="6" name="c_output11_">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01073" y="2557463"/>
            <a:ext cx="6244502" cy="3512112"/>
          </a:xfrm>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0629" y="4673361"/>
            <a:ext cx="2612195" cy="1473441"/>
          </a:xfrm>
          <a:prstGeom prst="rect">
            <a:avLst/>
          </a:prstGeom>
        </p:spPr>
      </p:pic>
    </p:spTree>
    <p:extLst>
      <p:ext uri="{BB962C8B-B14F-4D97-AF65-F5344CB8AC3E}">
        <p14:creationId xmlns:p14="http://schemas.microsoft.com/office/powerpoint/2010/main" val="20822772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天空美化</a:t>
            </a:r>
            <a:r>
              <a:rPr lang="en-US" altLang="zh-TW" dirty="0" smtClean="0"/>
              <a:t> </a:t>
            </a:r>
            <a:endParaRPr lang="zh-TW" altLang="en-US" dirty="0"/>
          </a:p>
        </p:txBody>
      </p:sp>
      <p:sp>
        <p:nvSpPr>
          <p:cNvPr id="3" name="內容版面配置區 2"/>
          <p:cNvSpPr>
            <a:spLocks noGrp="1"/>
          </p:cNvSpPr>
          <p:nvPr>
            <p:ph idx="1"/>
          </p:nvPr>
        </p:nvSpPr>
        <p:spPr/>
        <p:txBody>
          <a:bodyPr>
            <a:normAutofit/>
          </a:bodyPr>
          <a:lstStyle/>
          <a:p>
            <a:r>
              <a:rPr lang="en-US" altLang="zh-TW" sz="2800" b="1" dirty="0" smtClean="0"/>
              <a:t>“</a:t>
            </a:r>
            <a:r>
              <a:rPr lang="en-US" altLang="zh-TW" sz="2800" b="1" i="1" dirty="0" smtClean="0"/>
              <a:t>Color </a:t>
            </a:r>
            <a:r>
              <a:rPr lang="en-US" altLang="zh-TW" sz="2800" b="1" i="1" dirty="0"/>
              <a:t>Transfer between Images</a:t>
            </a:r>
            <a:r>
              <a:rPr lang="en-US" altLang="zh-TW" sz="2800" b="1" dirty="0"/>
              <a:t>" </a:t>
            </a:r>
            <a:r>
              <a:rPr lang="en-US" altLang="zh-TW" sz="2800" b="1" dirty="0" smtClean="0"/>
              <a:t> </a:t>
            </a:r>
            <a:r>
              <a:rPr lang="en-US" altLang="zh-TW" sz="2800" dirty="0"/>
              <a:t>by </a:t>
            </a:r>
            <a:r>
              <a:rPr lang="en-US" altLang="zh-TW" sz="2800" dirty="0" err="1"/>
              <a:t>Reinhard</a:t>
            </a:r>
            <a:r>
              <a:rPr lang="en-US" altLang="zh-TW" sz="2800" dirty="0"/>
              <a:t> et </a:t>
            </a:r>
            <a:r>
              <a:rPr lang="en-US" altLang="zh-TW" sz="2800" dirty="0" smtClean="0"/>
              <a:t>al </a:t>
            </a:r>
            <a:r>
              <a:rPr lang="en-US" altLang="zh-TW" sz="2800" dirty="0"/>
              <a:t>, </a:t>
            </a:r>
            <a:r>
              <a:rPr lang="en-US" altLang="zh-TW" sz="2800" dirty="0" smtClean="0"/>
              <a:t>IEEE </a:t>
            </a:r>
            <a:r>
              <a:rPr lang="en-US" altLang="zh-TW" sz="2800" dirty="0"/>
              <a:t>Computer Graphics and </a:t>
            </a:r>
            <a:r>
              <a:rPr lang="en-US" altLang="zh-TW" sz="2800" dirty="0" smtClean="0"/>
              <a:t>Applications 2001</a:t>
            </a:r>
          </a:p>
          <a:p>
            <a:r>
              <a:rPr lang="en-US" altLang="zh-TW" sz="2800" b="1" dirty="0" smtClean="0"/>
              <a:t>“</a:t>
            </a:r>
            <a:r>
              <a:rPr lang="en-US" altLang="zh-TW" sz="2800" b="1" i="1" dirty="0" smtClean="0"/>
              <a:t>Color </a:t>
            </a:r>
            <a:r>
              <a:rPr lang="en-US" altLang="zh-TW" sz="2800" b="1" i="1" dirty="0"/>
              <a:t>Transfer </a:t>
            </a:r>
            <a:r>
              <a:rPr lang="en-US" altLang="zh-TW" sz="2800" b="1" i="1" dirty="0" smtClean="0"/>
              <a:t>in Correlated Color Space</a:t>
            </a:r>
            <a:r>
              <a:rPr lang="en-US" altLang="zh-TW" sz="2800" b="1" dirty="0" smtClean="0"/>
              <a:t>”</a:t>
            </a:r>
            <a:r>
              <a:rPr lang="en-US" altLang="zh-TW" sz="2800" dirty="0" smtClean="0"/>
              <a:t>,  by Xiao et al , CVPR 2006</a:t>
            </a:r>
          </a:p>
          <a:p>
            <a:r>
              <a:rPr lang="en-US" altLang="zh-TW" dirty="0" smtClean="0">
                <a:solidFill>
                  <a:schemeClr val="tx1"/>
                </a:solidFill>
              </a:rPr>
              <a:t>“</a:t>
            </a:r>
            <a:r>
              <a:rPr lang="en-US" altLang="zh-TW" b="1" dirty="0" smtClean="0">
                <a:hlinkClick r:id="rId3"/>
              </a:rPr>
              <a:t>Perceptual Losses for Real-Time Style Transfer and Super-Resolution</a:t>
            </a:r>
            <a:r>
              <a:rPr lang="en-US" altLang="zh-TW" sz="2000" dirty="0" smtClean="0">
                <a:solidFill>
                  <a:schemeClr val="tx1"/>
                </a:solidFill>
              </a:rPr>
              <a:t> </a:t>
            </a:r>
            <a:r>
              <a:rPr lang="en-US" altLang="zh-TW" sz="2800" dirty="0" smtClean="0">
                <a:solidFill>
                  <a:schemeClr val="tx1"/>
                </a:solidFill>
              </a:rPr>
              <a:t>”</a:t>
            </a:r>
            <a:endParaRPr lang="zh-TW" altLang="en-US" sz="2800" dirty="0">
              <a:solidFill>
                <a:schemeClr val="tx1"/>
              </a:solidFill>
            </a:endParaRPr>
          </a:p>
        </p:txBody>
      </p:sp>
    </p:spTree>
    <p:extLst>
      <p:ext uri="{BB962C8B-B14F-4D97-AF65-F5344CB8AC3E}">
        <p14:creationId xmlns:p14="http://schemas.microsoft.com/office/powerpoint/2010/main" val="986141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Result – Color Transfer In Correlated color Space + Post Processing</a:t>
            </a:r>
            <a:endParaRPr lang="zh-TW" altLang="en-US" dirty="0"/>
          </a:p>
        </p:txBody>
      </p:sp>
      <p:pic>
        <p:nvPicPr>
          <p:cNvPr id="4" name="c_output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46379" y="2521930"/>
            <a:ext cx="6299241" cy="3543323"/>
          </a:xfrm>
          <a:prstGeom prst="rect">
            <a:avLst/>
          </a:prstGeom>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6279" y="4773687"/>
            <a:ext cx="2150319" cy="1434666"/>
          </a:xfrm>
          <a:prstGeom prst="rect">
            <a:avLst/>
          </a:prstGeom>
        </p:spPr>
      </p:pic>
    </p:spTree>
    <p:extLst>
      <p:ext uri="{BB962C8B-B14F-4D97-AF65-F5344CB8AC3E}">
        <p14:creationId xmlns:p14="http://schemas.microsoft.com/office/powerpoint/2010/main" val="6862845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Result – Color Transfer In Correlated color Space + Post Processing</a:t>
            </a:r>
            <a:endParaRPr lang="zh-TW" altLang="en-US" dirty="0"/>
          </a:p>
        </p:txBody>
      </p:sp>
      <p:pic>
        <p:nvPicPr>
          <p:cNvPr id="6" name="c_output2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22967" y="2557463"/>
            <a:ext cx="6384653" cy="3590938"/>
          </a:xfrm>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6289" y="4584816"/>
            <a:ext cx="2719279" cy="1563585"/>
          </a:xfrm>
          <a:prstGeom prst="rect">
            <a:avLst/>
          </a:prstGeom>
        </p:spPr>
      </p:pic>
    </p:spTree>
    <p:extLst>
      <p:ext uri="{BB962C8B-B14F-4D97-AF65-F5344CB8AC3E}">
        <p14:creationId xmlns:p14="http://schemas.microsoft.com/office/powerpoint/2010/main" val="1596132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5401" y="890692"/>
            <a:ext cx="9601196" cy="1303867"/>
          </a:xfrm>
        </p:spPr>
        <p:txBody>
          <a:bodyPr/>
          <a:lstStyle/>
          <a:p>
            <a:r>
              <a:rPr lang="en-US" altLang="zh-TW" dirty="0" smtClean="0"/>
              <a:t>Workflow</a:t>
            </a:r>
            <a:endParaRPr lang="zh-TW" altLang="en-US" dirty="0"/>
          </a:p>
        </p:txBody>
      </p:sp>
      <p:sp>
        <p:nvSpPr>
          <p:cNvPr id="5" name="圓角矩形 4"/>
          <p:cNvSpPr/>
          <p:nvPr/>
        </p:nvSpPr>
        <p:spPr>
          <a:xfrm>
            <a:off x="3316224" y="2788920"/>
            <a:ext cx="1746504" cy="8321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 name="圓角矩形 5"/>
          <p:cNvSpPr/>
          <p:nvPr/>
        </p:nvSpPr>
        <p:spPr>
          <a:xfrm>
            <a:off x="1097280" y="3730752"/>
            <a:ext cx="1746504" cy="8321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 name="圓角矩形 6"/>
          <p:cNvSpPr/>
          <p:nvPr/>
        </p:nvSpPr>
        <p:spPr>
          <a:xfrm>
            <a:off x="3316224" y="4798290"/>
            <a:ext cx="1746504" cy="8321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 name="圓角矩形 7"/>
          <p:cNvSpPr/>
          <p:nvPr/>
        </p:nvSpPr>
        <p:spPr>
          <a:xfrm>
            <a:off x="6230523" y="2788920"/>
            <a:ext cx="1746504" cy="8321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9" name="圓角矩形 8"/>
          <p:cNvSpPr/>
          <p:nvPr/>
        </p:nvSpPr>
        <p:spPr>
          <a:xfrm>
            <a:off x="6187862" y="4772304"/>
            <a:ext cx="1746504" cy="8321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0" name="圓角矩形 9"/>
          <p:cNvSpPr/>
          <p:nvPr/>
        </p:nvSpPr>
        <p:spPr>
          <a:xfrm>
            <a:off x="9115085" y="4780032"/>
            <a:ext cx="1746504" cy="8321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1" name="文字方塊 10"/>
          <p:cNvSpPr txBox="1"/>
          <p:nvPr/>
        </p:nvSpPr>
        <p:spPr>
          <a:xfrm>
            <a:off x="1207008" y="3823638"/>
            <a:ext cx="1746504" cy="646331"/>
          </a:xfrm>
          <a:prstGeom prst="rect">
            <a:avLst/>
          </a:prstGeom>
          <a:noFill/>
        </p:spPr>
        <p:txBody>
          <a:bodyPr wrap="square" rtlCol="0">
            <a:spAutoFit/>
          </a:bodyPr>
          <a:lstStyle/>
          <a:p>
            <a:r>
              <a:rPr lang="en-US" altLang="zh-TW" b="1" dirty="0" smtClean="0">
                <a:solidFill>
                  <a:schemeClr val="bg1"/>
                </a:solidFill>
              </a:rPr>
              <a:t>Create Swatch Mask Image</a:t>
            </a:r>
            <a:endParaRPr lang="zh-TW" altLang="en-US" b="1" dirty="0">
              <a:solidFill>
                <a:schemeClr val="bg1"/>
              </a:solidFill>
            </a:endParaRPr>
          </a:p>
        </p:txBody>
      </p:sp>
      <p:sp>
        <p:nvSpPr>
          <p:cNvPr id="13" name="文字方塊 12"/>
          <p:cNvSpPr txBox="1"/>
          <p:nvPr/>
        </p:nvSpPr>
        <p:spPr>
          <a:xfrm>
            <a:off x="9170670" y="4726468"/>
            <a:ext cx="1793748" cy="923330"/>
          </a:xfrm>
          <a:prstGeom prst="rect">
            <a:avLst/>
          </a:prstGeom>
          <a:noFill/>
        </p:spPr>
        <p:txBody>
          <a:bodyPr wrap="square" rtlCol="0">
            <a:spAutoFit/>
          </a:bodyPr>
          <a:lstStyle/>
          <a:p>
            <a:r>
              <a:rPr lang="en-US" altLang="zh-TW" b="1" dirty="0" smtClean="0">
                <a:solidFill>
                  <a:schemeClr val="bg1"/>
                </a:solidFill>
              </a:rPr>
              <a:t>Histogram Equalize in HSV Domain</a:t>
            </a:r>
            <a:endParaRPr lang="zh-TW" altLang="en-US" b="1" dirty="0">
              <a:solidFill>
                <a:schemeClr val="bg1"/>
              </a:solidFill>
            </a:endParaRPr>
          </a:p>
        </p:txBody>
      </p:sp>
      <p:sp>
        <p:nvSpPr>
          <p:cNvPr id="14" name="文字方塊 13"/>
          <p:cNvSpPr txBox="1"/>
          <p:nvPr/>
        </p:nvSpPr>
        <p:spPr>
          <a:xfrm>
            <a:off x="6230523" y="2881804"/>
            <a:ext cx="1746504" cy="646331"/>
          </a:xfrm>
          <a:prstGeom prst="rect">
            <a:avLst/>
          </a:prstGeom>
          <a:noFill/>
        </p:spPr>
        <p:txBody>
          <a:bodyPr wrap="square" rtlCol="0">
            <a:spAutoFit/>
          </a:bodyPr>
          <a:lstStyle/>
          <a:p>
            <a:r>
              <a:rPr lang="en-US" altLang="zh-TW" b="1" dirty="0" smtClean="0">
                <a:solidFill>
                  <a:schemeClr val="bg1"/>
                </a:solidFill>
              </a:rPr>
              <a:t>Guided Filter Post Processing</a:t>
            </a:r>
            <a:endParaRPr lang="zh-TW" altLang="en-US" b="1" dirty="0">
              <a:solidFill>
                <a:schemeClr val="bg1"/>
              </a:solidFill>
            </a:endParaRPr>
          </a:p>
        </p:txBody>
      </p:sp>
      <p:sp>
        <p:nvSpPr>
          <p:cNvPr id="15" name="文字方塊 14"/>
          <p:cNvSpPr txBox="1"/>
          <p:nvPr/>
        </p:nvSpPr>
        <p:spPr>
          <a:xfrm>
            <a:off x="6187862" y="4884284"/>
            <a:ext cx="1746504" cy="646331"/>
          </a:xfrm>
          <a:prstGeom prst="rect">
            <a:avLst/>
          </a:prstGeom>
          <a:noFill/>
        </p:spPr>
        <p:txBody>
          <a:bodyPr wrap="square" rtlCol="0">
            <a:spAutoFit/>
          </a:bodyPr>
          <a:lstStyle/>
          <a:p>
            <a:r>
              <a:rPr lang="en-US" altLang="zh-TW" b="1" dirty="0" smtClean="0">
                <a:solidFill>
                  <a:schemeClr val="bg1"/>
                </a:solidFill>
              </a:rPr>
              <a:t>Guided Filter Post Processing</a:t>
            </a:r>
            <a:endParaRPr lang="zh-TW" altLang="en-US" b="1" dirty="0">
              <a:solidFill>
                <a:schemeClr val="bg1"/>
              </a:solidFill>
            </a:endParaRPr>
          </a:p>
        </p:txBody>
      </p:sp>
      <p:sp>
        <p:nvSpPr>
          <p:cNvPr id="18" name="文字方塊 17"/>
          <p:cNvSpPr txBox="1"/>
          <p:nvPr/>
        </p:nvSpPr>
        <p:spPr>
          <a:xfrm>
            <a:off x="3371809" y="4764130"/>
            <a:ext cx="1746504" cy="923330"/>
          </a:xfrm>
          <a:prstGeom prst="rect">
            <a:avLst/>
          </a:prstGeom>
          <a:noFill/>
        </p:spPr>
        <p:txBody>
          <a:bodyPr wrap="square" rtlCol="0">
            <a:spAutoFit/>
          </a:bodyPr>
          <a:lstStyle/>
          <a:p>
            <a:r>
              <a:rPr lang="en-US" altLang="zh-TW" b="1" dirty="0" smtClean="0">
                <a:solidFill>
                  <a:schemeClr val="bg1"/>
                </a:solidFill>
              </a:rPr>
              <a:t>Color transfer In Correlated Color Space</a:t>
            </a:r>
            <a:endParaRPr lang="zh-TW" altLang="en-US" b="1" dirty="0">
              <a:solidFill>
                <a:schemeClr val="bg1"/>
              </a:solidFill>
            </a:endParaRPr>
          </a:p>
        </p:txBody>
      </p:sp>
      <p:sp>
        <p:nvSpPr>
          <p:cNvPr id="19" name="文字方塊 18"/>
          <p:cNvSpPr txBox="1"/>
          <p:nvPr/>
        </p:nvSpPr>
        <p:spPr>
          <a:xfrm>
            <a:off x="3316224" y="2881805"/>
            <a:ext cx="1746504" cy="646331"/>
          </a:xfrm>
          <a:prstGeom prst="rect">
            <a:avLst/>
          </a:prstGeom>
          <a:noFill/>
        </p:spPr>
        <p:txBody>
          <a:bodyPr wrap="square" rtlCol="0">
            <a:spAutoFit/>
          </a:bodyPr>
          <a:lstStyle/>
          <a:p>
            <a:r>
              <a:rPr lang="en-US" altLang="zh-TW" b="1" dirty="0" smtClean="0">
                <a:solidFill>
                  <a:schemeClr val="bg1"/>
                </a:solidFill>
              </a:rPr>
              <a:t>Color transfer Between Image</a:t>
            </a:r>
            <a:endParaRPr lang="zh-TW" altLang="en-US" b="1" dirty="0">
              <a:solidFill>
                <a:schemeClr val="bg1"/>
              </a:solidFill>
            </a:endParaRPr>
          </a:p>
        </p:txBody>
      </p:sp>
      <p:sp>
        <p:nvSpPr>
          <p:cNvPr id="21" name="向右箭號 20"/>
          <p:cNvSpPr/>
          <p:nvPr/>
        </p:nvSpPr>
        <p:spPr>
          <a:xfrm rot="20156037">
            <a:off x="2175903" y="3129892"/>
            <a:ext cx="1112847" cy="371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2" name="向右箭號 21"/>
          <p:cNvSpPr/>
          <p:nvPr/>
        </p:nvSpPr>
        <p:spPr>
          <a:xfrm rot="2180845">
            <a:off x="2150397" y="4869568"/>
            <a:ext cx="1112847" cy="3719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向右箭號 22"/>
          <p:cNvSpPr/>
          <p:nvPr/>
        </p:nvSpPr>
        <p:spPr>
          <a:xfrm>
            <a:off x="5146067" y="3118229"/>
            <a:ext cx="1043788" cy="257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4" name="向右箭號 23"/>
          <p:cNvSpPr/>
          <p:nvPr/>
        </p:nvSpPr>
        <p:spPr>
          <a:xfrm>
            <a:off x="5116282" y="5055546"/>
            <a:ext cx="1043788" cy="257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5" name="向右箭號 24"/>
          <p:cNvSpPr/>
          <p:nvPr/>
        </p:nvSpPr>
        <p:spPr>
          <a:xfrm>
            <a:off x="8030624" y="5097059"/>
            <a:ext cx="1043788" cy="257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pic>
        <p:nvPicPr>
          <p:cNvPr id="26" name="圖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4307" y="4114799"/>
            <a:ext cx="1583532" cy="898997"/>
          </a:xfrm>
          <a:prstGeom prst="rect">
            <a:avLst/>
          </a:prstGeom>
        </p:spPr>
      </p:pic>
      <p:pic>
        <p:nvPicPr>
          <p:cNvPr id="27" name="圖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3911" y="4093899"/>
            <a:ext cx="1480910" cy="830839"/>
          </a:xfrm>
          <a:prstGeom prst="rect">
            <a:avLst/>
          </a:prstGeom>
        </p:spPr>
      </p:pic>
      <p:pic>
        <p:nvPicPr>
          <p:cNvPr id="28" name="圖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648" y="2101922"/>
            <a:ext cx="1674174" cy="860733"/>
          </a:xfrm>
          <a:prstGeom prst="rect">
            <a:avLst/>
          </a:prstGeom>
        </p:spPr>
      </p:pic>
      <p:sp>
        <p:nvSpPr>
          <p:cNvPr id="29" name="文字方塊 28"/>
          <p:cNvSpPr txBox="1"/>
          <p:nvPr/>
        </p:nvSpPr>
        <p:spPr>
          <a:xfrm>
            <a:off x="3724486" y="5724116"/>
            <a:ext cx="9656064" cy="461665"/>
          </a:xfrm>
          <a:prstGeom prst="rect">
            <a:avLst/>
          </a:prstGeom>
          <a:noFill/>
        </p:spPr>
        <p:txBody>
          <a:bodyPr wrap="square" rtlCol="0">
            <a:spAutoFit/>
          </a:bodyPr>
          <a:lstStyle/>
          <a:p>
            <a:r>
              <a:rPr lang="en-US" altLang="zh-TW" sz="2400" b="1" dirty="0" smtClean="0"/>
              <a:t>ALL implemented in native </a:t>
            </a:r>
            <a:r>
              <a:rPr lang="en-US" altLang="zh-TW" sz="2400" b="1" dirty="0" err="1" smtClean="0"/>
              <a:t>Matlab</a:t>
            </a:r>
            <a:r>
              <a:rPr lang="en-US" altLang="zh-TW" sz="2400" b="1" dirty="0" smtClean="0"/>
              <a:t> </a:t>
            </a:r>
            <a:endParaRPr lang="zh-TW" altLang="en-US" sz="2400" b="1" dirty="0"/>
          </a:p>
        </p:txBody>
      </p:sp>
      <p:sp>
        <p:nvSpPr>
          <p:cNvPr id="30" name="文字方塊 29"/>
          <p:cNvSpPr txBox="1"/>
          <p:nvPr/>
        </p:nvSpPr>
        <p:spPr>
          <a:xfrm>
            <a:off x="7962158" y="5324006"/>
            <a:ext cx="1236304" cy="400110"/>
          </a:xfrm>
          <a:prstGeom prst="rect">
            <a:avLst/>
          </a:prstGeom>
          <a:noFill/>
        </p:spPr>
        <p:txBody>
          <a:bodyPr wrap="square" rtlCol="0">
            <a:spAutoFit/>
          </a:bodyPr>
          <a:lstStyle/>
          <a:p>
            <a:r>
              <a:rPr lang="en-US" altLang="zh-TW" sz="2000" b="1" dirty="0" smtClean="0"/>
              <a:t>Optional</a:t>
            </a:r>
            <a:endParaRPr lang="zh-TW" altLang="en-US" sz="2000" b="1" dirty="0"/>
          </a:p>
        </p:txBody>
      </p:sp>
    </p:spTree>
    <p:extLst>
      <p:ext uri="{BB962C8B-B14F-4D97-AF65-F5344CB8AC3E}">
        <p14:creationId xmlns:p14="http://schemas.microsoft.com/office/powerpoint/2010/main" val="3295598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Color Transfer Between Images</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2960" y="3051284"/>
            <a:ext cx="5349048" cy="2750076"/>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343" y="4653716"/>
            <a:ext cx="2677531" cy="1510295"/>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3360" y="2570480"/>
            <a:ext cx="3189499" cy="1463040"/>
          </a:xfrm>
          <a:prstGeom prst="rect">
            <a:avLst/>
          </a:prstGeom>
        </p:spPr>
      </p:pic>
      <p:sp>
        <p:nvSpPr>
          <p:cNvPr id="7" name="加號 6"/>
          <p:cNvSpPr/>
          <p:nvPr/>
        </p:nvSpPr>
        <p:spPr>
          <a:xfrm>
            <a:off x="2783469" y="4111585"/>
            <a:ext cx="589280" cy="54213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等於 7"/>
          <p:cNvSpPr/>
          <p:nvPr/>
        </p:nvSpPr>
        <p:spPr>
          <a:xfrm>
            <a:off x="4839692" y="4006730"/>
            <a:ext cx="800285" cy="61976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59907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Color Transfer Between Images</a:t>
            </a:r>
            <a:endParaRPr lang="zh-TW" altLang="en-US" dirty="0"/>
          </a:p>
        </p:txBody>
      </p:sp>
      <p:grpSp>
        <p:nvGrpSpPr>
          <p:cNvPr id="4" name="Group 22"/>
          <p:cNvGrpSpPr>
            <a:grpSpLocks/>
          </p:cNvGrpSpPr>
          <p:nvPr/>
        </p:nvGrpSpPr>
        <p:grpSpPr bwMode="auto">
          <a:xfrm>
            <a:off x="2411544" y="2480827"/>
            <a:ext cx="7790688" cy="2288580"/>
            <a:chOff x="385" y="2750"/>
            <a:chExt cx="4284" cy="1017"/>
          </a:xfrm>
        </p:grpSpPr>
        <p:sp>
          <p:nvSpPr>
            <p:cNvPr id="5" name="Text Box 13"/>
            <p:cNvSpPr txBox="1">
              <a:spLocks noChangeArrowheads="1"/>
            </p:cNvSpPr>
            <p:nvPr/>
          </p:nvSpPr>
          <p:spPr bwMode="auto">
            <a:xfrm>
              <a:off x="385" y="3067"/>
              <a:ext cx="4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altLang="zh-TW">
                  <a:ea typeface="新細明體" panose="02020500000000000000" pitchFamily="18" charset="-120"/>
                </a:rPr>
                <a:t>RGB</a:t>
              </a:r>
            </a:p>
          </p:txBody>
        </p:sp>
        <p:sp>
          <p:nvSpPr>
            <p:cNvPr id="6" name="Line 14"/>
            <p:cNvSpPr>
              <a:spLocks noChangeShapeType="1"/>
            </p:cNvSpPr>
            <p:nvPr/>
          </p:nvSpPr>
          <p:spPr bwMode="auto">
            <a:xfrm>
              <a:off x="851" y="3190"/>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TW" altLang="en-US"/>
            </a:p>
          </p:txBody>
        </p:sp>
        <p:sp>
          <p:nvSpPr>
            <p:cNvPr id="7" name="Text Box 15"/>
            <p:cNvSpPr txBox="1">
              <a:spLocks noChangeArrowheads="1"/>
            </p:cNvSpPr>
            <p:nvPr/>
          </p:nvSpPr>
          <p:spPr bwMode="auto">
            <a:xfrm>
              <a:off x="1201" y="3067"/>
              <a:ext cx="3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altLang="zh-TW">
                  <a:ea typeface="新細明體" panose="02020500000000000000" pitchFamily="18" charset="-120"/>
                </a:rPr>
                <a:t>lab</a:t>
              </a:r>
            </a:p>
          </p:txBody>
        </p:sp>
        <p:sp>
          <p:nvSpPr>
            <p:cNvPr id="8" name="Line 16"/>
            <p:cNvSpPr>
              <a:spLocks noChangeShapeType="1"/>
            </p:cNvSpPr>
            <p:nvPr/>
          </p:nvSpPr>
          <p:spPr bwMode="auto">
            <a:xfrm>
              <a:off x="1519" y="3203"/>
              <a:ext cx="3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TW" altLang="en-US"/>
            </a:p>
          </p:txBody>
        </p:sp>
        <p:pic>
          <p:nvPicPr>
            <p:cNvPr id="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2886"/>
              <a:ext cx="663" cy="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Line 18"/>
            <p:cNvSpPr>
              <a:spLocks noChangeShapeType="1"/>
            </p:cNvSpPr>
            <p:nvPr/>
          </p:nvSpPr>
          <p:spPr bwMode="auto">
            <a:xfrm>
              <a:off x="2699" y="3203"/>
              <a:ext cx="31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TW" altLang="en-US"/>
            </a:p>
          </p:txBody>
        </p:sp>
        <p:pic>
          <p:nvPicPr>
            <p:cNvPr id="11"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7" y="2750"/>
              <a:ext cx="582" cy="1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Line 20"/>
            <p:cNvSpPr>
              <a:spLocks noChangeShapeType="1"/>
            </p:cNvSpPr>
            <p:nvPr/>
          </p:nvSpPr>
          <p:spPr bwMode="auto">
            <a:xfrm>
              <a:off x="3787" y="3203"/>
              <a:ext cx="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TW" altLang="en-US"/>
            </a:p>
          </p:txBody>
        </p:sp>
        <p:sp>
          <p:nvSpPr>
            <p:cNvPr id="13" name="Text Box 21"/>
            <p:cNvSpPr txBox="1">
              <a:spLocks noChangeArrowheads="1"/>
            </p:cNvSpPr>
            <p:nvPr/>
          </p:nvSpPr>
          <p:spPr bwMode="auto">
            <a:xfrm>
              <a:off x="4241" y="3113"/>
              <a:ext cx="42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altLang="zh-TW">
                  <a:ea typeface="新細明體" panose="02020500000000000000" pitchFamily="18" charset="-120"/>
                </a:rPr>
                <a:t>RGB</a:t>
              </a:r>
            </a:p>
          </p:txBody>
        </p:sp>
      </p:grpSp>
      <p:grpSp>
        <p:nvGrpSpPr>
          <p:cNvPr id="14" name="Group 12"/>
          <p:cNvGrpSpPr>
            <a:grpSpLocks/>
          </p:cNvGrpSpPr>
          <p:nvPr/>
        </p:nvGrpSpPr>
        <p:grpSpPr bwMode="auto">
          <a:xfrm>
            <a:off x="2179580" y="4813522"/>
            <a:ext cx="8351836" cy="1935162"/>
            <a:chOff x="249" y="1536"/>
            <a:chExt cx="5261" cy="1219"/>
          </a:xfrm>
        </p:grpSpPr>
        <p:pic>
          <p:nvPicPr>
            <p:cNvPr id="1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 y="1536"/>
              <a:ext cx="1633" cy="1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 y="1706"/>
              <a:ext cx="1361" cy="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3" y="1570"/>
              <a:ext cx="1587" cy="1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Line 8"/>
            <p:cNvSpPr>
              <a:spLocks noChangeShapeType="1"/>
            </p:cNvSpPr>
            <p:nvPr/>
          </p:nvSpPr>
          <p:spPr bwMode="auto">
            <a:xfrm>
              <a:off x="1927" y="2160"/>
              <a:ext cx="18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TW" altLang="en-US"/>
            </a:p>
          </p:txBody>
        </p:sp>
        <p:sp>
          <p:nvSpPr>
            <p:cNvPr id="19" name="Line 9"/>
            <p:cNvSpPr>
              <a:spLocks noChangeShapeType="1"/>
            </p:cNvSpPr>
            <p:nvPr/>
          </p:nvSpPr>
          <p:spPr bwMode="auto">
            <a:xfrm>
              <a:off x="2018" y="2069"/>
              <a:ext cx="0" cy="182"/>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TW" altLang="en-US" dirty="0"/>
            </a:p>
          </p:txBody>
        </p:sp>
        <p:sp>
          <p:nvSpPr>
            <p:cNvPr id="20" name="Line 10"/>
            <p:cNvSpPr>
              <a:spLocks noChangeShapeType="1"/>
            </p:cNvSpPr>
            <p:nvPr/>
          </p:nvSpPr>
          <p:spPr bwMode="auto">
            <a:xfrm>
              <a:off x="3696" y="2115"/>
              <a:ext cx="13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TW" altLang="en-US"/>
            </a:p>
          </p:txBody>
        </p:sp>
        <p:sp>
          <p:nvSpPr>
            <p:cNvPr id="21" name="Line 11"/>
            <p:cNvSpPr>
              <a:spLocks noChangeShapeType="1"/>
            </p:cNvSpPr>
            <p:nvPr/>
          </p:nvSpPr>
          <p:spPr bwMode="auto">
            <a:xfrm>
              <a:off x="3696" y="2205"/>
              <a:ext cx="137"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TW" altLang="en-US"/>
            </a:p>
          </p:txBody>
        </p:sp>
      </p:grpSp>
    </p:spTree>
    <p:extLst>
      <p:ext uri="{BB962C8B-B14F-4D97-AF65-F5344CB8AC3E}">
        <p14:creationId xmlns:p14="http://schemas.microsoft.com/office/powerpoint/2010/main" val="612084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Color Transfer in Correlated Color Space</a:t>
            </a:r>
            <a:endParaRPr lang="zh-TW" altLang="en-US" dirty="0"/>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9773" y="2489200"/>
            <a:ext cx="3350774" cy="1537018"/>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143" y="3052495"/>
            <a:ext cx="4266137" cy="2421957"/>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4592320"/>
            <a:ext cx="2668529" cy="1534404"/>
          </a:xfrm>
          <a:prstGeom prst="rect">
            <a:avLst/>
          </a:prstGeom>
        </p:spPr>
      </p:pic>
      <p:sp>
        <p:nvSpPr>
          <p:cNvPr id="7" name="加號 6"/>
          <p:cNvSpPr/>
          <p:nvPr/>
        </p:nvSpPr>
        <p:spPr>
          <a:xfrm>
            <a:off x="2890520" y="4043680"/>
            <a:ext cx="589280" cy="54864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等於 7"/>
          <p:cNvSpPr/>
          <p:nvPr/>
        </p:nvSpPr>
        <p:spPr>
          <a:xfrm>
            <a:off x="5076472" y="3984787"/>
            <a:ext cx="845795" cy="557371"/>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01984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Color Transfer in Correlated Color Space</a:t>
            </a:r>
            <a:endParaRPr lang="zh-TW" altLang="en-US" dirty="0"/>
          </a:p>
        </p:txBody>
      </p:sp>
      <p:sp>
        <p:nvSpPr>
          <p:cNvPr id="3" name="內容版面配置區 2"/>
          <p:cNvSpPr>
            <a:spLocks noGrp="1"/>
          </p:cNvSpPr>
          <p:nvPr>
            <p:ph idx="1"/>
          </p:nvPr>
        </p:nvSpPr>
        <p:spPr/>
        <p:txBody>
          <a:bodyPr/>
          <a:lstStyle/>
          <a:p>
            <a:r>
              <a:rPr lang="zh-TW" altLang="en-US" b="1" dirty="0"/>
              <a:t>	</a:t>
            </a:r>
            <a:r>
              <a:rPr lang="en-US" altLang="zh-TW" b="1" i="1" dirty="0"/>
              <a:t>I </a:t>
            </a:r>
            <a:r>
              <a:rPr lang="en-US" altLang="zh-TW" b="1" dirty="0"/>
              <a:t>= </a:t>
            </a:r>
            <a:r>
              <a:rPr lang="en-US" altLang="zh-TW" b="1" i="1" dirty="0" err="1"/>
              <a:t>T</a:t>
            </a:r>
            <a:r>
              <a:rPr lang="en-US" altLang="zh-TW" b="1" i="1" baseline="-25000" dirty="0" err="1"/>
              <a:t>src</a:t>
            </a:r>
            <a:r>
              <a:rPr lang="en-US" altLang="zh-TW" b="1" i="1" dirty="0" err="1"/>
              <a:t>‧R</a:t>
            </a:r>
            <a:r>
              <a:rPr lang="en-US" altLang="zh-TW" b="1" i="1" baseline="-25000" dirty="0" err="1"/>
              <a:t>src</a:t>
            </a:r>
            <a:r>
              <a:rPr lang="en-US" altLang="zh-TW" b="1" i="1" dirty="0" err="1"/>
              <a:t>‧S</a:t>
            </a:r>
            <a:r>
              <a:rPr lang="en-US" altLang="zh-TW" b="1" i="1" baseline="-25000" dirty="0" err="1"/>
              <a:t>src</a:t>
            </a:r>
            <a:r>
              <a:rPr lang="en-US" altLang="zh-TW" b="1" i="1" dirty="0" err="1"/>
              <a:t>‧S</a:t>
            </a:r>
            <a:r>
              <a:rPr lang="en-US" altLang="zh-TW" b="1" i="1" baseline="-25000" dirty="0" err="1"/>
              <a:t>tgt</a:t>
            </a:r>
            <a:r>
              <a:rPr lang="en-US" altLang="zh-TW" b="1" i="1" dirty="0" err="1"/>
              <a:t>‧R</a:t>
            </a:r>
            <a:r>
              <a:rPr lang="en-US" altLang="zh-TW" b="1" i="1" baseline="-25000" dirty="0" err="1"/>
              <a:t>tgt</a:t>
            </a:r>
            <a:r>
              <a:rPr lang="en-US" altLang="zh-TW" b="1" i="1" dirty="0" err="1"/>
              <a:t>‧T</a:t>
            </a:r>
            <a:r>
              <a:rPr lang="en-US" altLang="zh-TW" b="1" i="1" baseline="-25000" dirty="0" err="1"/>
              <a:t>tgt</a:t>
            </a:r>
            <a:r>
              <a:rPr lang="en-US" altLang="zh-TW" b="1" i="1" dirty="0" err="1"/>
              <a:t>‧I</a:t>
            </a:r>
            <a:r>
              <a:rPr lang="en-US" altLang="zh-TW" b="1" i="1" baseline="-25000" dirty="0" err="1"/>
              <a:t>tgt</a:t>
            </a:r>
            <a:endParaRPr lang="en-US" altLang="zh-TW" b="1" i="1" baseline="-25000" dirty="0"/>
          </a:p>
          <a:p>
            <a:endParaRPr lang="zh-TW" altLang="en-US" dirty="0"/>
          </a:p>
        </p:txBody>
      </p:sp>
      <p:pic>
        <p:nvPicPr>
          <p:cNvPr id="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 y="3163927"/>
            <a:ext cx="5308950" cy="298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0510" y="3373030"/>
            <a:ext cx="5032914" cy="250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003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Color Transfer in Correlated Color Space</a:t>
            </a:r>
            <a:endParaRPr lang="zh-TW" altLang="en-US" dirty="0"/>
          </a:p>
        </p:txBody>
      </p:sp>
      <p:sp>
        <p:nvSpPr>
          <p:cNvPr id="3" name="內容版面配置區 2"/>
          <p:cNvSpPr>
            <a:spLocks noGrp="1"/>
          </p:cNvSpPr>
          <p:nvPr>
            <p:ph idx="1"/>
          </p:nvPr>
        </p:nvSpPr>
        <p:spPr/>
        <p:txBody>
          <a:bodyPr/>
          <a:lstStyle/>
          <a:p>
            <a:r>
              <a:rPr lang="en-US" altLang="zh-TW" sz="3200" b="1" i="1" dirty="0" err="1"/>
              <a:t>Cov</a:t>
            </a:r>
            <a:r>
              <a:rPr lang="en-US" altLang="zh-TW" sz="3200" b="1" i="1" dirty="0"/>
              <a:t> </a:t>
            </a:r>
            <a:r>
              <a:rPr lang="en-US" altLang="zh-TW" sz="3200" b="1" dirty="0"/>
              <a:t>=</a:t>
            </a:r>
            <a:r>
              <a:rPr lang="en-US" altLang="zh-TW" sz="3200" b="1" i="1" dirty="0"/>
              <a:t>U‧Λ‧V</a:t>
            </a:r>
            <a:r>
              <a:rPr lang="en-US" altLang="zh-TW" sz="3200" b="1" i="1" baseline="30000" dirty="0"/>
              <a:t>T</a:t>
            </a:r>
          </a:p>
          <a:p>
            <a:endParaRPr lang="zh-TW" alt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317" y="3250315"/>
            <a:ext cx="538638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549" y="3837251"/>
            <a:ext cx="38989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16"/>
          <p:cNvGrpSpPr>
            <a:grpSpLocks/>
          </p:cNvGrpSpPr>
          <p:nvPr/>
        </p:nvGrpSpPr>
        <p:grpSpPr bwMode="auto">
          <a:xfrm>
            <a:off x="2362993" y="4418340"/>
            <a:ext cx="7466012" cy="733425"/>
            <a:chOff x="748" y="2478"/>
            <a:chExt cx="4703" cy="462"/>
          </a:xfrm>
        </p:grpSpPr>
        <p:pic>
          <p:nvPicPr>
            <p:cNvPr id="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 y="2478"/>
              <a:ext cx="1573"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2478"/>
              <a:ext cx="1573"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 y="2478"/>
              <a:ext cx="1600" cy="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 name="圖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3580" y="5135104"/>
            <a:ext cx="4724837" cy="1011697"/>
          </a:xfrm>
          <a:prstGeom prst="rect">
            <a:avLst/>
          </a:prstGeom>
        </p:spPr>
      </p:pic>
    </p:spTree>
    <p:extLst>
      <p:ext uri="{BB962C8B-B14F-4D97-AF65-F5344CB8AC3E}">
        <p14:creationId xmlns:p14="http://schemas.microsoft.com/office/powerpoint/2010/main" val="229769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Swatch-Based Transfer</a:t>
            </a:r>
            <a:endParaRPr lang="zh-TW" altLang="en-US" dirty="0"/>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31936" y="2779395"/>
            <a:ext cx="4564662" cy="2567623"/>
          </a:xfrm>
        </p:spPr>
      </p:pic>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35" y="2708275"/>
            <a:ext cx="4967403" cy="295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減號 9"/>
          <p:cNvSpPr/>
          <p:nvPr/>
        </p:nvSpPr>
        <p:spPr>
          <a:xfrm>
            <a:off x="5576427" y="2708275"/>
            <a:ext cx="6075680" cy="30924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減號 10"/>
          <p:cNvSpPr/>
          <p:nvPr/>
        </p:nvSpPr>
        <p:spPr>
          <a:xfrm>
            <a:off x="5576427" y="5347018"/>
            <a:ext cx="6075680" cy="30924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減號 12"/>
          <p:cNvSpPr/>
          <p:nvPr/>
        </p:nvSpPr>
        <p:spPr>
          <a:xfrm rot="5400000">
            <a:off x="4487896" y="3957320"/>
            <a:ext cx="3688080" cy="4572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減號 13"/>
          <p:cNvSpPr/>
          <p:nvPr/>
        </p:nvSpPr>
        <p:spPr>
          <a:xfrm rot="5400000">
            <a:off x="9052558" y="3957320"/>
            <a:ext cx="3688080" cy="4572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8306876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有機">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616</TotalTime>
  <Words>1240</Words>
  <Application>Microsoft Office PowerPoint</Application>
  <PresentationFormat>寬螢幕</PresentationFormat>
  <Paragraphs>78</Paragraphs>
  <Slides>21</Slides>
  <Notes>16</Notes>
  <HiddenSlides>0</HiddenSlides>
  <MMClips>7</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21</vt:i4>
      </vt:variant>
    </vt:vector>
  </HeadingPairs>
  <TitlesOfParts>
    <vt:vector size="28" baseType="lpstr">
      <vt:lpstr>微軟正黑體</vt:lpstr>
      <vt:lpstr>新細明體</vt:lpstr>
      <vt:lpstr>Arial</vt:lpstr>
      <vt:lpstr>Calibri</vt:lpstr>
      <vt:lpstr>Garamond</vt:lpstr>
      <vt:lpstr>Wingdings</vt:lpstr>
      <vt:lpstr>有機</vt:lpstr>
      <vt:lpstr>Digital Image Processing Final Project</vt:lpstr>
      <vt:lpstr>天空美化 </vt:lpstr>
      <vt:lpstr>Workflow</vt:lpstr>
      <vt:lpstr>Color Transfer Between Images</vt:lpstr>
      <vt:lpstr>Color Transfer Between Images</vt:lpstr>
      <vt:lpstr>Color Transfer in Correlated Color Space</vt:lpstr>
      <vt:lpstr>Color Transfer in Correlated Color Space</vt:lpstr>
      <vt:lpstr>Color Transfer in Correlated Color Space</vt:lpstr>
      <vt:lpstr>Swatch-Based Transfer</vt:lpstr>
      <vt:lpstr>Guided Filter</vt:lpstr>
      <vt:lpstr>Guided Filter</vt:lpstr>
      <vt:lpstr>Guided Filter</vt:lpstr>
      <vt:lpstr>Histogram Equalization in HSV </vt:lpstr>
      <vt:lpstr>Histogram Equalization in HSV </vt:lpstr>
      <vt:lpstr>Fast Neural Style</vt:lpstr>
      <vt:lpstr>Result  - Color Transfer Between Image +Post Processing</vt:lpstr>
      <vt:lpstr>Result  - Color Transfer Between Image +Post Processing</vt:lpstr>
      <vt:lpstr>Result  - Color Transfer Between Image +Post Processing</vt:lpstr>
      <vt:lpstr>Result – Color Transfer In Correlated color Space + Post Processing</vt:lpstr>
      <vt:lpstr>Result – Color Transfer In Correlated color Space + Post Processing</vt:lpstr>
      <vt:lpstr>Result – Color Transfer In Correlated color Space + Post Processing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Final Project</dc:title>
  <dc:creator>邱政凱</dc:creator>
  <cp:lastModifiedBy>邱政凱</cp:lastModifiedBy>
  <cp:revision>68</cp:revision>
  <dcterms:created xsi:type="dcterms:W3CDTF">2018-01-14T18:54:46Z</dcterms:created>
  <dcterms:modified xsi:type="dcterms:W3CDTF">2018-01-15T06:48:14Z</dcterms:modified>
</cp:coreProperties>
</file>